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3"/>
  </p:notesMasterIdLst>
  <p:sldIdLst>
    <p:sldId id="256" r:id="rId2"/>
    <p:sldId id="262" r:id="rId3"/>
    <p:sldId id="257" r:id="rId4"/>
    <p:sldId id="259" r:id="rId5"/>
    <p:sldId id="261" r:id="rId6"/>
    <p:sldId id="265" r:id="rId7"/>
    <p:sldId id="260" r:id="rId8"/>
    <p:sldId id="268" r:id="rId9"/>
    <p:sldId id="269" r:id="rId10"/>
    <p:sldId id="270" r:id="rId11"/>
    <p:sldId id="258" r:id="rId12"/>
  </p:sldIdLst>
  <p:sldSz cx="12192000" cy="6858000"/>
  <p:notesSz cx="6858000" cy="9144000"/>
  <p:embeddedFontLst>
    <p:embeddedFont>
      <p:font typeface="Cambria" panose="02040503050406030204" pitchFamily="18" charset="0"/>
      <p:regular r:id="rId14"/>
      <p:bold r:id="rId15"/>
      <p:italic r:id="rId16"/>
      <p:boldItalic r:id="rId17"/>
    </p:embeddedFont>
    <p:embeddedFont>
      <p:font typeface="Oswald" pitchFamily="2"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59">
          <p15:clr>
            <a:srgbClr val="9AA0A6"/>
          </p15:clr>
        </p15:guide>
        <p15:guide id="2" orient="horz" pos="4216">
          <p15:clr>
            <a:srgbClr val="9AA0A6"/>
          </p15:clr>
        </p15:guide>
        <p15:guide id="3" pos="7560">
          <p15:clr>
            <a:srgbClr val="9AA0A6"/>
          </p15:clr>
        </p15:guide>
        <p15:guide id="4" pos="70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E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39" autoAdjust="0"/>
  </p:normalViewPr>
  <p:slideViewPr>
    <p:cSldViewPr snapToGrid="0">
      <p:cViewPr varScale="1">
        <p:scale>
          <a:sx n="82" d="100"/>
          <a:sy n="82" d="100"/>
        </p:scale>
        <p:origin x="68" y="280"/>
      </p:cViewPr>
      <p:guideLst>
        <p:guide pos="3859"/>
        <p:guide orient="horz" pos="4216"/>
        <p:guide pos="7560"/>
        <p:guide pos="70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p:txBody>
      </p:sp>
      <p:sp>
        <p:nvSpPr>
          <p:cNvPr id="35" name="Google Shape;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defRPr/>
            </a:pPr>
            <a:endParaRPr lang="en-US" alt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456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5e79ca8454_3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g5e79ca8454_3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eaLnBrk="1" hangingPunct="1">
              <a:spcBef>
                <a:spcPct val="0"/>
              </a:spcBef>
            </a:pPr>
            <a:r>
              <a:rPr lang="en-US" altLang="en-US" sz="1000" dirty="0"/>
              <a:t>Questions?</a:t>
            </a:r>
          </a:p>
          <a:p>
            <a:pPr marL="0" indent="0" eaLnBrk="1" hangingPunct="1">
              <a:spcBef>
                <a:spcPct val="0"/>
              </a:spcBef>
            </a:pPr>
            <a:endParaRPr lang="en-US" altLang="en-US" sz="1000" dirty="0"/>
          </a:p>
          <a:p>
            <a:pPr marL="0" indent="0" eaLnBrk="1" hangingPunct="1">
              <a:spcBef>
                <a:spcPct val="0"/>
              </a:spcBef>
            </a:pPr>
            <a:r>
              <a:rPr lang="en-US" altLang="en-US" sz="1000" dirty="0"/>
              <a:t>User questions can be directed to orr.cameo@noaa.gov.</a:t>
            </a:r>
          </a:p>
          <a:p>
            <a:pPr marL="0" indent="0" eaLnBrk="1" hangingPunct="1">
              <a:spcBef>
                <a:spcPct val="0"/>
              </a:spcBef>
            </a:pPr>
            <a:endParaRPr lang="en-US" altLang="en-US" sz="1000" dirty="0"/>
          </a:p>
          <a:p>
            <a:pPr marL="0" indent="0" eaLnBrk="1" hangingPunct="1">
              <a:spcBef>
                <a:spcPct val="0"/>
              </a:spcBef>
            </a:pPr>
            <a:r>
              <a:rPr lang="en-US" altLang="en-US" sz="1000" dirty="0"/>
              <a:t>Users can sign up at https://public.govdelivery.com/accounts/USNOAANOS/subscriber/new?topic_id=USNOAANOS_187 to get the latest CAMEO News.</a:t>
            </a:r>
          </a:p>
        </p:txBody>
      </p:sp>
      <p:sp>
        <p:nvSpPr>
          <p:cNvPr id="49" name="Google Shape;49;g5e79ca8454_3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t>The CAMEO® suite, created through a 35-year partnership with the EPA, is a software suite designed to help first responders prepare for and respond to chemical emergencies.</a:t>
            </a:r>
          </a:p>
          <a:p>
            <a:pPr marL="0" lvl="0" indent="0" algn="l" rtl="0">
              <a:lnSpc>
                <a:spcPct val="115000"/>
              </a:lnSpc>
              <a:spcBef>
                <a:spcPts val="0"/>
              </a:spcBef>
              <a:spcAft>
                <a:spcPts val="0"/>
              </a:spcAft>
              <a:buClr>
                <a:schemeClr val="dk1"/>
              </a:buClr>
              <a:buSzPts val="1100"/>
              <a:buFont typeface="Arial"/>
              <a:buNone/>
            </a:pPr>
            <a:endParaRPr lang="en-US" sz="1200" dirty="0"/>
          </a:p>
          <a:p>
            <a:pPr marL="0" lvl="0" indent="0" algn="l" rtl="0">
              <a:lnSpc>
                <a:spcPct val="115000"/>
              </a:lnSpc>
              <a:spcBef>
                <a:spcPts val="0"/>
              </a:spcBef>
              <a:spcAft>
                <a:spcPts val="0"/>
              </a:spcAft>
              <a:buClr>
                <a:schemeClr val="dk1"/>
              </a:buClr>
              <a:buSzPts val="1100"/>
              <a:buFont typeface="Arial"/>
              <a:buNone/>
            </a:pPr>
            <a:r>
              <a:rPr lang="en-US" sz="1200" dirty="0"/>
              <a:t>CAMEO Chemicals is a database program in CAMEO with thousands of hazardous chemical datasheets and a tool for predicting possible hazards from mixing chemicals.</a:t>
            </a:r>
          </a:p>
          <a:p>
            <a:pPr marL="457200" lvl="0" indent="-298450" algn="l" rtl="0">
              <a:lnSpc>
                <a:spcPct val="115000"/>
              </a:lnSpc>
              <a:spcBef>
                <a:spcPts val="0"/>
              </a:spcBef>
              <a:spcAft>
                <a:spcPts val="0"/>
              </a:spcAft>
              <a:buClr>
                <a:schemeClr val="dk1"/>
              </a:buClr>
              <a:buSzPts val="1100"/>
              <a:buChar char="●"/>
            </a:pPr>
            <a:r>
              <a:rPr lang="en-US" sz="1200" dirty="0"/>
              <a:t>Available as a desktop program, website, and mobile app.</a:t>
            </a:r>
          </a:p>
          <a:p>
            <a:pPr marL="457200" lvl="0" indent="-298450" algn="l" rtl="0">
              <a:lnSpc>
                <a:spcPct val="115000"/>
              </a:lnSpc>
              <a:spcBef>
                <a:spcPts val="0"/>
              </a:spcBef>
              <a:spcAft>
                <a:spcPts val="0"/>
              </a:spcAft>
              <a:buClr>
                <a:schemeClr val="dk1"/>
              </a:buClr>
              <a:buSzPts val="1100"/>
              <a:buChar char="●"/>
            </a:pPr>
            <a:r>
              <a:rPr lang="en-US" sz="1200" dirty="0"/>
              <a:t>The website receives an average of 3.5 million visits a year.</a:t>
            </a:r>
          </a:p>
          <a:p>
            <a:pPr marL="457200" lvl="0" indent="-298450" algn="l" rtl="0">
              <a:lnSpc>
                <a:spcPct val="115000"/>
              </a:lnSpc>
              <a:spcBef>
                <a:spcPts val="0"/>
              </a:spcBef>
              <a:spcAft>
                <a:spcPts val="0"/>
              </a:spcAft>
              <a:buClr>
                <a:schemeClr val="dk1"/>
              </a:buClr>
              <a:buSzPts val="1100"/>
              <a:buChar char="●"/>
            </a:pPr>
            <a:r>
              <a:rPr lang="en-US" sz="1200" dirty="0"/>
              <a:t>The mobile app is NOAA’s most downloaded app.</a:t>
            </a:r>
            <a:endParaRPr lang="en-US" sz="1200" strike="sngStrike" dirty="0"/>
          </a:p>
          <a:p>
            <a:pPr marL="0" lvl="0" indent="0" algn="l" rtl="0">
              <a:lnSpc>
                <a:spcPct val="115000"/>
              </a:lnSpc>
              <a:spcBef>
                <a:spcPts val="0"/>
              </a:spcBef>
              <a:spcAft>
                <a:spcPts val="0"/>
              </a:spcAft>
              <a:buClr>
                <a:schemeClr val="dk1"/>
              </a:buClr>
              <a:buSzPts val="1100"/>
              <a:buFont typeface="Arial"/>
              <a:buNone/>
            </a:pPr>
            <a:endParaRPr lang="en-US" sz="1200" dirty="0"/>
          </a:p>
          <a:p>
            <a:pPr marL="0" lvl="0" indent="0" algn="l" rtl="0">
              <a:lnSpc>
                <a:spcPct val="115000"/>
              </a:lnSpc>
              <a:spcBef>
                <a:spcPts val="0"/>
              </a:spcBef>
              <a:spcAft>
                <a:spcPts val="0"/>
              </a:spcAft>
              <a:buClr>
                <a:schemeClr val="dk1"/>
              </a:buClr>
              <a:buSzPts val="1100"/>
              <a:buFont typeface="Arial"/>
              <a:buNone/>
            </a:pPr>
            <a:r>
              <a:rPr lang="en-US" sz="1200" dirty="0"/>
              <a:t>ALOHA® is a hazard modeling program in CAMEO that estimates how a toxic cloud might disperse downwind after a chemical release.  It also includes some fire and explosion models for chemical spills.</a:t>
            </a:r>
          </a:p>
          <a:p>
            <a:pPr marL="0" lvl="0" indent="0" algn="l" rtl="0">
              <a:lnSpc>
                <a:spcPct val="115000"/>
              </a:lnSpc>
              <a:spcBef>
                <a:spcPts val="0"/>
              </a:spcBef>
              <a:spcAft>
                <a:spcPts val="0"/>
              </a:spcAft>
              <a:buClr>
                <a:schemeClr val="dk1"/>
              </a:buClr>
              <a:buSzPts val="1100"/>
              <a:buFont typeface="Arial"/>
              <a:buNone/>
            </a:pPr>
            <a:endParaRPr lang="en-US" sz="1200" dirty="0"/>
          </a:p>
          <a:p>
            <a:pPr marL="0" lvl="0" indent="0" algn="l" rtl="0">
              <a:lnSpc>
                <a:spcPct val="115000"/>
              </a:lnSpc>
              <a:spcBef>
                <a:spcPts val="0"/>
              </a:spcBef>
              <a:spcAft>
                <a:spcPts val="0"/>
              </a:spcAft>
              <a:buClr>
                <a:schemeClr val="dk1"/>
              </a:buClr>
              <a:buSzPts val="1100"/>
              <a:buFont typeface="Arial"/>
              <a:buNone/>
            </a:pPr>
            <a:r>
              <a:rPr lang="en-US" sz="1200" dirty="0"/>
              <a:t>MARPLOT® is a GIS mapping tool that amplifies CAMEO’s functionality, allowing users to add objects to maps, as well as view and edit data associated with those objects.</a:t>
            </a:r>
          </a:p>
          <a:p>
            <a:pPr marL="0" lvl="0" indent="0" algn="l" rtl="0">
              <a:lnSpc>
                <a:spcPct val="115000"/>
              </a:lnSpc>
              <a:spcBef>
                <a:spcPts val="0"/>
              </a:spcBef>
              <a:spcAft>
                <a:spcPts val="0"/>
              </a:spcAft>
              <a:buClr>
                <a:schemeClr val="dk1"/>
              </a:buClr>
              <a:buSzPts val="1100"/>
              <a:buFont typeface="Arial"/>
              <a:buNone/>
            </a:pPr>
            <a:endParaRPr lang="en-US" sz="1200" dirty="0"/>
          </a:p>
          <a:p>
            <a:pPr marL="0" lvl="0" indent="0" algn="l" rtl="0">
              <a:lnSpc>
                <a:spcPct val="115000"/>
              </a:lnSpc>
              <a:spcBef>
                <a:spcPts val="0"/>
              </a:spcBef>
              <a:spcAft>
                <a:spcPts val="0"/>
              </a:spcAft>
              <a:buClr>
                <a:schemeClr val="dk1"/>
              </a:buClr>
              <a:buSzPts val="1100"/>
              <a:buFont typeface="Arial"/>
              <a:buNone/>
            </a:pPr>
            <a:r>
              <a:rPr lang="en-US" sz="1200" dirty="0"/>
              <a:t>The suite also includes CAMEO Data Manager and Tier2 Submit, both of which help manage data about chemical facilities in local communities.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116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7259ce08b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7259ce08b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indent="-171450" eaLnBrk="1" hangingPunct="1">
              <a:spcBef>
                <a:spcPct val="0"/>
              </a:spcBef>
              <a:spcAft>
                <a:spcPts val="0"/>
              </a:spcAft>
              <a:buFont typeface="Arial" panose="020B0604020202020204" pitchFamily="34" charset="0"/>
              <a:buChar char="•"/>
              <a:defRPr/>
            </a:pPr>
            <a:r>
              <a:rPr lang="en-US" altLang="en-US" dirty="0"/>
              <a:t>CAMEO is the most widely used chemical emergency response and planning tool in the U.S.  Used by firefighters, hazmat teams, emergency planners, and academics.  Since it is used in emergencies, the programs need to function offline.  Programs can be used interactively or solo.</a:t>
            </a:r>
          </a:p>
          <a:p>
            <a:pPr eaLnBrk="1" hangingPunct="1">
              <a:spcBef>
                <a:spcPct val="0"/>
              </a:spcBef>
              <a:spcAft>
                <a:spcPts val="0"/>
              </a:spcAft>
              <a:buFont typeface="Arial" panose="020B0604020202020204" pitchFamily="34" charset="0"/>
              <a:buNone/>
              <a:defRPr/>
            </a:pPr>
            <a:endParaRPr lang="en-US" altLang="en-US" sz="800" dirty="0"/>
          </a:p>
          <a:p>
            <a:pPr marL="171450" indent="-171450" eaLnBrk="1" hangingPunct="1">
              <a:spcBef>
                <a:spcPct val="0"/>
              </a:spcBef>
              <a:buFont typeface="Arial" panose="020B0604020202020204" pitchFamily="34" charset="0"/>
              <a:buChar char="•"/>
              <a:defRPr/>
            </a:pPr>
            <a:r>
              <a:rPr lang="en-US" dirty="0"/>
              <a:t>Use the suite to:</a:t>
            </a:r>
          </a:p>
          <a:p>
            <a:pPr marL="628650" lvl="1" indent="-171450" eaLnBrk="1" hangingPunct="1">
              <a:spcBef>
                <a:spcPct val="0"/>
              </a:spcBef>
              <a:buFont typeface="Arial" panose="020B0604020202020204" pitchFamily="34" charset="0"/>
              <a:buChar char="•"/>
              <a:defRPr/>
            </a:pPr>
            <a:r>
              <a:rPr lang="en-US" dirty="0"/>
              <a:t>Manage data for emergency planning and response (including facilities, chemical inventories, contact information, and response resources).  </a:t>
            </a:r>
          </a:p>
          <a:p>
            <a:pPr marL="628650" lvl="1" indent="-171450" eaLnBrk="1" hangingPunct="1">
              <a:spcBef>
                <a:spcPct val="0"/>
              </a:spcBef>
              <a:buFont typeface="Arial" panose="020B0604020202020204" pitchFamily="34" charset="0"/>
              <a:buChar char="•"/>
              <a:defRPr/>
            </a:pPr>
            <a:r>
              <a:rPr lang="en-US" dirty="0"/>
              <a:t>Access chemical property and response information. </a:t>
            </a:r>
          </a:p>
          <a:p>
            <a:pPr marL="628650" lvl="1" indent="-171450" eaLnBrk="1" hangingPunct="1">
              <a:spcBef>
                <a:spcPct val="0"/>
              </a:spcBef>
              <a:buFont typeface="Arial" panose="020B0604020202020204" pitchFamily="34" charset="0"/>
              <a:buChar char="•"/>
              <a:defRPr/>
            </a:pPr>
            <a:r>
              <a:rPr lang="en-US" dirty="0"/>
              <a:t>Find out how chemicals could react if mixed.  </a:t>
            </a:r>
          </a:p>
          <a:p>
            <a:pPr marL="628650" lvl="1" indent="-171450" eaLnBrk="1" hangingPunct="1">
              <a:spcBef>
                <a:spcPct val="0"/>
              </a:spcBef>
              <a:buFont typeface="Arial" panose="020B0604020202020204" pitchFamily="34" charset="0"/>
              <a:buChar char="•"/>
              <a:defRPr/>
            </a:pPr>
            <a:r>
              <a:rPr lang="en-US" dirty="0"/>
              <a:t>Estimate threat zones for hazardous chemical releases, including toxic gas clouds, fires, and explosions.</a:t>
            </a:r>
          </a:p>
          <a:p>
            <a:pPr marL="628650" lvl="1" indent="-171450" eaLnBrk="1" hangingPunct="1">
              <a:spcBef>
                <a:spcPct val="0"/>
              </a:spcBef>
              <a:buFont typeface="Arial" panose="020B0604020202020204" pitchFamily="34" charset="0"/>
              <a:buChar char="•"/>
              <a:defRPr/>
            </a:pPr>
            <a:r>
              <a:rPr lang="en-US" dirty="0"/>
              <a:t>Map threat zones and other locations of interest.</a:t>
            </a:r>
          </a:p>
          <a:p>
            <a:pPr marL="171450" indent="-171450" eaLnBrk="1" hangingPunct="1">
              <a:spcBef>
                <a:spcPct val="0"/>
              </a:spcBef>
              <a:buFont typeface="Arial" panose="020B0604020202020204" pitchFamily="34" charset="0"/>
              <a:buChar char="•"/>
              <a:defRPr/>
            </a:pPr>
            <a:endParaRPr lang="en-US" altLang="en-US" dirty="0"/>
          </a:p>
          <a:p>
            <a:pPr marL="171450" indent="-171450" eaLnBrk="1" hangingPunct="1">
              <a:spcBef>
                <a:spcPct val="0"/>
              </a:spcBef>
              <a:buFont typeface="Arial" panose="020B0604020202020204" pitchFamily="34" charset="0"/>
              <a:buChar char="•"/>
              <a:defRPr/>
            </a:pPr>
            <a:r>
              <a:rPr lang="en-US" altLang="en-US" dirty="0"/>
              <a:t>As part of a United Nations program, the CAMEO suite has been taught in over 50 countries and translated into many languages.  (United Nations Environment Programme's Awareness and Preparedness for Emergencies at the Local Level [APELL] program.)</a:t>
            </a:r>
          </a:p>
        </p:txBody>
      </p:sp>
      <p:sp>
        <p:nvSpPr>
          <p:cNvPr id="43" name="Google Shape;43;g7259ce08b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defRPr/>
            </a:pPr>
            <a:r>
              <a:rPr lang="en-US" altLang="en-US" dirty="0"/>
              <a:t>The CAMEO suite can be used in many different types of emergency incidents, including explosions, train derailments, and even extreme weather events like tornados and hurricanes. For instance:</a:t>
            </a:r>
          </a:p>
          <a:p>
            <a:pPr marL="628650" lvl="1" indent="-171450" eaLnBrk="1" hangingPunct="1">
              <a:spcBef>
                <a:spcPct val="0"/>
              </a:spcBef>
              <a:buFont typeface="Arial" panose="020B0604020202020204" pitchFamily="34" charset="0"/>
              <a:buChar char="•"/>
              <a:defRPr/>
            </a:pPr>
            <a:r>
              <a:rPr lang="en-US" altLang="en-US" dirty="0"/>
              <a:t>Use ALOHA to model explosions or look at potential toxic plumes from derailed train cars carrying hazardous chemicals.</a:t>
            </a:r>
          </a:p>
          <a:p>
            <a:pPr marL="628650" lvl="1" indent="-171450" eaLnBrk="1" hangingPunct="1">
              <a:spcBef>
                <a:spcPct val="0"/>
              </a:spcBef>
              <a:buFont typeface="Arial" panose="020B0604020202020204" pitchFamily="34" charset="0"/>
              <a:buChar char="•"/>
              <a:defRPr/>
            </a:pPr>
            <a:r>
              <a:rPr lang="en-US" altLang="en-US" dirty="0"/>
              <a:t>Use CAMEO Chemicals to learn about chemical hazards and get response recommendations.</a:t>
            </a:r>
          </a:p>
          <a:p>
            <a:pPr marL="628650" lvl="1" indent="-171450" eaLnBrk="1" hangingPunct="1">
              <a:spcBef>
                <a:spcPct val="0"/>
              </a:spcBef>
              <a:buFont typeface="Arial" panose="020B0604020202020204" pitchFamily="34" charset="0"/>
              <a:buChar char="•"/>
              <a:defRPr/>
            </a:pPr>
            <a:r>
              <a:rPr lang="en-US" altLang="en-US" dirty="0"/>
              <a:t>Use MARPLOT to map information about the path and damage zone for a tornado, and then cross reference that with data on storm shelters and property assessments to help aid search and rescue operations and complete damage reports for FEMA. (The cross-referencing step requires the user to import their own data.)</a:t>
            </a:r>
          </a:p>
          <a:p>
            <a:pPr marL="171450" indent="-171450" eaLnBrk="1" hangingPunct="1">
              <a:spcBef>
                <a:spcPct val="0"/>
              </a:spcBef>
              <a:buFont typeface="Arial" panose="020B0604020202020204" pitchFamily="34" charset="0"/>
              <a:buChar char="•"/>
              <a:defRPr/>
            </a:pPr>
            <a:endParaRPr lang="en-US" altLang="en-US" dirty="0"/>
          </a:p>
          <a:p>
            <a:pPr marL="0" indent="0" eaLnBrk="1" hangingPunct="1">
              <a:spcBef>
                <a:spcPct val="0"/>
              </a:spcBef>
              <a:buFont typeface="Arial" panose="020B0604020202020204" pitchFamily="34" charset="0"/>
              <a:buNone/>
              <a:defRPr/>
            </a:pPr>
            <a:r>
              <a:rPr lang="en-US" altLang="en-US" dirty="0"/>
              <a:t>Firefighters and first responders are one of the primary audiences for the CAMEO suite, and they have some unique stakeholder requirements. For example, the ability for the suite programs to run offline is key for this group of users when internet may not be available during an emergency or in rural areas.  Also, since two-thirds of the fire departments in the U.S. are comprised of all volunteer firefighters, their needs are an important consideration in development decisions.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0318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n-US" altLang="en-US" b="1" dirty="0"/>
              <a:t>CAMEO Chemicals 2.8.0: </a:t>
            </a:r>
            <a:r>
              <a:rPr lang="en-US" altLang="en-US" dirty="0"/>
              <a:t>Major data updates, including the 2020 ERG and updated regulatory information.  Enhanced desktop platform frame, which was part of updates to allow the Mac version to run on the newest operating systems.  Many behind-the-scenes structural updates and improvements.</a:t>
            </a:r>
          </a:p>
          <a:p>
            <a:pPr marL="0" indent="0" eaLnBrk="1" hangingPunct="1">
              <a:spcBef>
                <a:spcPct val="0"/>
              </a:spcBef>
              <a:buFontTx/>
              <a:buNone/>
            </a:pPr>
            <a:endParaRPr lang="en-US" altLang="en-US" dirty="0"/>
          </a:p>
          <a:p>
            <a:pPr marL="171450" indent="-171450" eaLnBrk="1" hangingPunct="1">
              <a:spcBef>
                <a:spcPct val="0"/>
              </a:spcBef>
              <a:buFontTx/>
              <a:buChar char="•"/>
            </a:pPr>
            <a:r>
              <a:rPr lang="en-US" altLang="en-US" b="1" dirty="0"/>
              <a:t>CAMEO Data Manager 4.2.0 and Tier2 Submit 2022: </a:t>
            </a:r>
            <a:r>
              <a:rPr lang="en-US" altLang="en-US" dirty="0"/>
              <a:t>Annual update with latest regulatory and state field changes. Also included updates to NAICS, FEMA Resource Types, and Census County Boundaries.  Added official signature to Windows version and approved the programs for the latest Windows and Mac operating systems. Also, enhanced the Responder Summary in CAMEO Data Manager with hazards from the related chemical records.</a:t>
            </a:r>
          </a:p>
          <a:p>
            <a:pPr marL="0" indent="0" eaLnBrk="1" hangingPunct="1">
              <a:spcBef>
                <a:spcPct val="0"/>
              </a:spcBef>
              <a:buFontTx/>
              <a:buNone/>
            </a:pPr>
            <a:endParaRPr lang="en-US" altLang="en-US" dirty="0"/>
          </a:p>
          <a:p>
            <a:pPr marL="171450" indent="-171450" eaLnBrk="1" hangingPunct="1">
              <a:spcBef>
                <a:spcPct val="0"/>
              </a:spcBef>
              <a:buFontTx/>
              <a:buChar char="•"/>
            </a:pPr>
            <a:r>
              <a:rPr lang="en-US" altLang="en-US" b="1" dirty="0"/>
              <a:t>Tier2 Submit 2022 “rev 1”:</a:t>
            </a:r>
            <a:r>
              <a:rPr lang="en-US" altLang="en-US" b="0" dirty="0"/>
              <a:t> Primarily a bug fix to allow attachments to be deleted, but also adjusted a Maine state field and updated the EHS checks to the latest EPA List of List (released in December 2022).</a:t>
            </a:r>
            <a:endParaRPr lang="en-US" altLang="en-US" b="1" dirty="0"/>
          </a:p>
          <a:p>
            <a:pPr marL="171450" indent="-171450" eaLnBrk="1" hangingPunct="1">
              <a:spcBef>
                <a:spcPct val="0"/>
              </a:spcBef>
              <a:buFontTx/>
              <a:buChar char="•"/>
            </a:pPr>
            <a:endParaRPr lang="en-US" altLang="en-US" dirty="0"/>
          </a:p>
          <a:p>
            <a:pPr marL="171450" indent="-171450" eaLnBrk="1" hangingPunct="1">
              <a:spcBef>
                <a:spcPct val="0"/>
              </a:spcBef>
              <a:buFontTx/>
              <a:buChar char="•"/>
            </a:pPr>
            <a:r>
              <a:rPr lang="en-US" altLang="en-US" b="1" dirty="0"/>
              <a:t>MARPLOT Patches:</a:t>
            </a:r>
            <a:r>
              <a:rPr lang="en-US" altLang="en-US" dirty="0"/>
              <a:t> Several small patches to fix issues with the third-party tools for Address lookup, Get Elevation, and Google basemaps.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649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endParaRPr lang="en-US" alt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9900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defRPr/>
            </a:pPr>
            <a:endParaRPr lang="en-US" alt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4457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defRPr/>
            </a:pPr>
            <a:endParaRPr lang="en-US" alt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764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defRPr/>
            </a:pPr>
            <a:endParaRPr lang="en-US" alt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091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utline - gray background">
  <p:cSld name="Title Slide">
    <p:bg>
      <p:bgPr>
        <a:solidFill>
          <a:srgbClr val="CCCCCC"/>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457200" y="6699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F547E"/>
              </a:buClr>
              <a:buSzPts val="3600"/>
              <a:buFont typeface="Cambria"/>
              <a:buNone/>
              <a:defRPr sz="3600" b="1" i="0" u="none" strike="noStrike" cap="none">
                <a:solidFill>
                  <a:srgbClr val="0F547E"/>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 name="Google Shape;20;p2"/>
          <p:cNvSpPr txBox="1">
            <a:spLocks noGrp="1"/>
          </p:cNvSpPr>
          <p:nvPr>
            <p:ph type="body" idx="1"/>
          </p:nvPr>
        </p:nvSpPr>
        <p:spPr>
          <a:xfrm>
            <a:off x="571500" y="1804700"/>
            <a:ext cx="10515600" cy="1649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FFFFF"/>
              </a:buClr>
              <a:buSzPts val="2000"/>
              <a:buNone/>
              <a:defRPr b="1" i="0" u="none" strike="noStrike" cap="none">
                <a:solidFill>
                  <a:srgbClr val="FFFFFF"/>
                </a:solidFill>
              </a:defRPr>
            </a:lvl1pPr>
            <a:lvl2pPr marL="914400" marR="0" lvl="1" indent="-355600" algn="l" rtl="0">
              <a:lnSpc>
                <a:spcPct val="90000"/>
              </a:lnSpc>
              <a:spcBef>
                <a:spcPts val="500"/>
              </a:spcBef>
              <a:spcAft>
                <a:spcPts val="0"/>
              </a:spcAft>
              <a:buClr>
                <a:srgbClr val="FFFFFF"/>
              </a:buClr>
              <a:buSzPts val="2000"/>
              <a:buChar char="•"/>
              <a:defRPr b="1" i="0" u="none" strike="noStrike" cap="none">
                <a:solidFill>
                  <a:srgbClr val="FFFFFF"/>
                </a:solidFill>
              </a:defRPr>
            </a:lvl2pPr>
            <a:lvl3pPr marL="1371600" marR="0" lvl="2" indent="-342900" algn="l" rtl="0">
              <a:lnSpc>
                <a:spcPct val="90000"/>
              </a:lnSpc>
              <a:spcBef>
                <a:spcPts val="500"/>
              </a:spcBef>
              <a:spcAft>
                <a:spcPts val="0"/>
              </a:spcAft>
              <a:buClr>
                <a:srgbClr val="FFFFFF"/>
              </a:buClr>
              <a:buSzPts val="1800"/>
              <a:buChar char="•"/>
              <a:defRPr sz="1800" b="1" i="0" u="none" strike="noStrike" cap="none">
                <a:solidFill>
                  <a:srgbClr val="FFFFFF"/>
                </a:solidFill>
              </a:defRPr>
            </a:lvl3pPr>
            <a:lvl4pPr marL="1828800" marR="0" lvl="3" indent="-355600" algn="l" rtl="0">
              <a:lnSpc>
                <a:spcPct val="90000"/>
              </a:lnSpc>
              <a:spcBef>
                <a:spcPts val="500"/>
              </a:spcBef>
              <a:spcAft>
                <a:spcPts val="0"/>
              </a:spcAft>
              <a:buClr>
                <a:srgbClr val="FFFFFF"/>
              </a:buClr>
              <a:buSzPts val="2000"/>
              <a:buChar char="•"/>
              <a:defRPr b="1" i="0" u="none" strike="noStrike" cap="none">
                <a:solidFill>
                  <a:srgbClr val="FFFFFF"/>
                </a:solidFill>
              </a:defRPr>
            </a:lvl4pPr>
            <a:lvl5pPr marL="2286000" marR="0" lvl="4" indent="-355600" algn="l" rtl="0">
              <a:lnSpc>
                <a:spcPct val="90000"/>
              </a:lnSpc>
              <a:spcBef>
                <a:spcPts val="500"/>
              </a:spcBef>
              <a:spcAft>
                <a:spcPts val="0"/>
              </a:spcAft>
              <a:buClr>
                <a:srgbClr val="FFFFFF"/>
              </a:buClr>
              <a:buSzPts val="2000"/>
              <a:buChar char="•"/>
              <a:defRPr b="1" i="0" u="none" strike="noStrike" cap="none">
                <a:solidFill>
                  <a:srgbClr val="FFFFFF"/>
                </a:solidFill>
              </a:defRPr>
            </a:lvl5pPr>
            <a:lvl6pPr marL="2743200" marR="0" lvl="5" indent="-355600" algn="l" rtl="0">
              <a:lnSpc>
                <a:spcPct val="90000"/>
              </a:lnSpc>
              <a:spcBef>
                <a:spcPts val="500"/>
              </a:spcBef>
              <a:spcAft>
                <a:spcPts val="0"/>
              </a:spcAft>
              <a:buClr>
                <a:srgbClr val="FFFFFF"/>
              </a:buClr>
              <a:buSzPts val="2000"/>
              <a:buChar char="•"/>
              <a:defRPr b="1" i="0" u="none" strike="noStrike" cap="none">
                <a:solidFill>
                  <a:srgbClr val="FFFFFF"/>
                </a:solidFill>
              </a:defRPr>
            </a:lvl6pPr>
            <a:lvl7pPr marL="3200400" marR="0" lvl="6" indent="-355600" algn="l" rtl="0">
              <a:lnSpc>
                <a:spcPct val="90000"/>
              </a:lnSpc>
              <a:spcBef>
                <a:spcPts val="500"/>
              </a:spcBef>
              <a:spcAft>
                <a:spcPts val="0"/>
              </a:spcAft>
              <a:buClr>
                <a:srgbClr val="FFFFFF"/>
              </a:buClr>
              <a:buSzPts val="2000"/>
              <a:buChar char="•"/>
              <a:defRPr b="1" i="0" u="none" strike="noStrike" cap="none">
                <a:solidFill>
                  <a:srgbClr val="FFFFFF"/>
                </a:solidFill>
              </a:defRPr>
            </a:lvl7pPr>
            <a:lvl8pPr marL="3657600" marR="0" lvl="7" indent="-355600" algn="l" rtl="0">
              <a:lnSpc>
                <a:spcPct val="90000"/>
              </a:lnSpc>
              <a:spcBef>
                <a:spcPts val="500"/>
              </a:spcBef>
              <a:spcAft>
                <a:spcPts val="0"/>
              </a:spcAft>
              <a:buClr>
                <a:srgbClr val="FFFFFF"/>
              </a:buClr>
              <a:buSzPts val="2000"/>
              <a:buChar char="•"/>
              <a:defRPr b="1" i="0" u="none" strike="noStrike" cap="none">
                <a:solidFill>
                  <a:srgbClr val="FFFFFF"/>
                </a:solidFill>
              </a:defRPr>
            </a:lvl8pPr>
            <a:lvl9pPr marL="4114800" marR="0" lvl="8" indent="-355600" algn="l" rtl="0">
              <a:lnSpc>
                <a:spcPct val="90000"/>
              </a:lnSpc>
              <a:spcBef>
                <a:spcPts val="500"/>
              </a:spcBef>
              <a:spcAft>
                <a:spcPts val="0"/>
              </a:spcAft>
              <a:buClr>
                <a:srgbClr val="FFFFFF"/>
              </a:buClr>
              <a:buSzPts val="2000"/>
              <a:buChar char="•"/>
              <a:defRPr b="1" i="0" u="none" strike="noStrike" cap="none">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tline - 2 column"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6699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F547E"/>
              </a:buClr>
              <a:buSzPts val="3600"/>
              <a:buFont typeface="Cambria"/>
              <a:buNone/>
              <a:defRPr sz="3600" b="1" i="0" u="none" strike="noStrike" cap="none">
                <a:solidFill>
                  <a:srgbClr val="0F547E"/>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 name="Google Shape;23;p3"/>
          <p:cNvSpPr txBox="1"/>
          <p:nvPr/>
        </p:nvSpPr>
        <p:spPr>
          <a:xfrm>
            <a:off x="596800" y="1431900"/>
            <a:ext cx="5274000" cy="47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3"/>
          <p:cNvSpPr txBox="1"/>
          <p:nvPr/>
        </p:nvSpPr>
        <p:spPr>
          <a:xfrm>
            <a:off x="572450" y="1541500"/>
            <a:ext cx="5371200" cy="4884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C7EE3F"/>
              </a:buClr>
              <a:buSzPts val="4400"/>
              <a:buFont typeface="Oswald"/>
              <a:buNone/>
            </a:pPr>
            <a:endParaRPr sz="4400" dirty="0">
              <a:solidFill>
                <a:srgbClr val="C7EE3F"/>
              </a:solidFill>
              <a:latin typeface="Oswald"/>
              <a:ea typeface="Oswald"/>
              <a:cs typeface="Oswald"/>
              <a:sym typeface="Oswald"/>
            </a:endParaRPr>
          </a:p>
          <a:p>
            <a:pPr marL="0" lvl="1" indent="0" algn="l" rtl="0">
              <a:spcBef>
                <a:spcPts val="0"/>
              </a:spcBef>
              <a:spcAft>
                <a:spcPts val="0"/>
              </a:spcAft>
              <a:buSzPts val="1400"/>
              <a:buNone/>
            </a:pPr>
            <a:endParaRPr sz="1800" dirty="0"/>
          </a:p>
          <a:p>
            <a:pPr marL="0" lvl="2" indent="0" algn="l" rtl="0">
              <a:spcBef>
                <a:spcPts val="0"/>
              </a:spcBef>
              <a:spcAft>
                <a:spcPts val="0"/>
              </a:spcAft>
              <a:buSzPts val="1400"/>
              <a:buNone/>
            </a:pPr>
            <a:endParaRPr sz="1800" dirty="0"/>
          </a:p>
          <a:p>
            <a:pPr marL="0" lvl="3" indent="0" algn="l" rtl="0">
              <a:spcBef>
                <a:spcPts val="0"/>
              </a:spcBef>
              <a:spcAft>
                <a:spcPts val="0"/>
              </a:spcAft>
              <a:buSzPts val="1400"/>
              <a:buNone/>
            </a:pPr>
            <a:endParaRPr sz="1800" dirty="0"/>
          </a:p>
          <a:p>
            <a:pPr marL="0" lvl="4" indent="0" algn="l" rtl="0">
              <a:spcBef>
                <a:spcPts val="0"/>
              </a:spcBef>
              <a:spcAft>
                <a:spcPts val="0"/>
              </a:spcAft>
              <a:buSzPts val="1400"/>
              <a:buNone/>
            </a:pPr>
            <a:endParaRPr sz="1800" dirty="0"/>
          </a:p>
          <a:p>
            <a:pPr marL="0" lvl="5" indent="0" algn="l" rtl="0">
              <a:spcBef>
                <a:spcPts val="0"/>
              </a:spcBef>
              <a:spcAft>
                <a:spcPts val="0"/>
              </a:spcAft>
              <a:buSzPts val="1400"/>
              <a:buNone/>
            </a:pPr>
            <a:endParaRPr sz="1800" dirty="0"/>
          </a:p>
          <a:p>
            <a:pPr marL="0" lvl="6" indent="0" algn="l" rtl="0">
              <a:spcBef>
                <a:spcPts val="0"/>
              </a:spcBef>
              <a:spcAft>
                <a:spcPts val="0"/>
              </a:spcAft>
              <a:buSzPts val="1400"/>
              <a:buNone/>
            </a:pPr>
            <a:endParaRPr sz="1800" dirty="0"/>
          </a:p>
          <a:p>
            <a:pPr marL="0" lvl="7" indent="0" algn="l" rtl="0">
              <a:spcBef>
                <a:spcPts val="0"/>
              </a:spcBef>
              <a:spcAft>
                <a:spcPts val="0"/>
              </a:spcAft>
              <a:buSzPts val="1400"/>
              <a:buNone/>
            </a:pPr>
            <a:endParaRPr sz="1800" dirty="0"/>
          </a:p>
          <a:p>
            <a:pPr marL="0" lvl="8" indent="0" algn="l" rtl="0">
              <a:spcBef>
                <a:spcPts val="0"/>
              </a:spcBef>
              <a:spcAft>
                <a:spcPts val="0"/>
              </a:spcAft>
              <a:buSzPts val="1400"/>
              <a:buNone/>
            </a:pPr>
            <a:endParaRPr sz="1800" dirty="0"/>
          </a:p>
          <a:p>
            <a:pPr marL="0" lvl="0" indent="0" algn="l" rtl="0">
              <a:spcBef>
                <a:spcPts val="0"/>
              </a:spcBef>
              <a:spcAft>
                <a:spcPts val="0"/>
              </a:spcAft>
              <a:buNone/>
            </a:pPr>
            <a:endParaRPr dirty="0"/>
          </a:p>
        </p:txBody>
      </p:sp>
      <p:sp>
        <p:nvSpPr>
          <p:cNvPr id="25" name="Google Shape;25;p3"/>
          <p:cNvSpPr txBox="1"/>
          <p:nvPr/>
        </p:nvSpPr>
        <p:spPr>
          <a:xfrm>
            <a:off x="6272750" y="1541500"/>
            <a:ext cx="5371200" cy="4884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C7EE3F"/>
              </a:buClr>
              <a:buSzPts val="4400"/>
              <a:buFont typeface="Oswald"/>
              <a:buNone/>
            </a:pPr>
            <a:endParaRPr sz="4400" dirty="0">
              <a:solidFill>
                <a:srgbClr val="C7EE3F"/>
              </a:solidFill>
              <a:latin typeface="Oswald"/>
              <a:ea typeface="Oswald"/>
              <a:cs typeface="Oswald"/>
              <a:sym typeface="Oswald"/>
            </a:endParaRPr>
          </a:p>
          <a:p>
            <a:pPr marL="0" lvl="1" indent="0" algn="l" rtl="0">
              <a:spcBef>
                <a:spcPts val="0"/>
              </a:spcBef>
              <a:spcAft>
                <a:spcPts val="0"/>
              </a:spcAft>
              <a:buSzPts val="1400"/>
              <a:buNone/>
            </a:pPr>
            <a:endParaRPr sz="1800" dirty="0"/>
          </a:p>
          <a:p>
            <a:pPr marL="0" lvl="2" indent="0" algn="l" rtl="0">
              <a:spcBef>
                <a:spcPts val="0"/>
              </a:spcBef>
              <a:spcAft>
                <a:spcPts val="0"/>
              </a:spcAft>
              <a:buSzPts val="1400"/>
              <a:buNone/>
            </a:pPr>
            <a:endParaRPr sz="1800" dirty="0"/>
          </a:p>
          <a:p>
            <a:pPr marL="0" lvl="3" indent="0" algn="l" rtl="0">
              <a:spcBef>
                <a:spcPts val="0"/>
              </a:spcBef>
              <a:spcAft>
                <a:spcPts val="0"/>
              </a:spcAft>
              <a:buSzPts val="1400"/>
              <a:buNone/>
            </a:pPr>
            <a:endParaRPr sz="1800" dirty="0"/>
          </a:p>
          <a:p>
            <a:pPr marL="0" lvl="4" indent="0" algn="l" rtl="0">
              <a:spcBef>
                <a:spcPts val="0"/>
              </a:spcBef>
              <a:spcAft>
                <a:spcPts val="0"/>
              </a:spcAft>
              <a:buSzPts val="1400"/>
              <a:buNone/>
            </a:pPr>
            <a:endParaRPr sz="1800" dirty="0"/>
          </a:p>
          <a:p>
            <a:pPr marL="0" lvl="5" indent="0" algn="l" rtl="0">
              <a:spcBef>
                <a:spcPts val="0"/>
              </a:spcBef>
              <a:spcAft>
                <a:spcPts val="0"/>
              </a:spcAft>
              <a:buSzPts val="1400"/>
              <a:buNone/>
            </a:pPr>
            <a:endParaRPr sz="1800" dirty="0"/>
          </a:p>
          <a:p>
            <a:pPr marL="0" lvl="6" indent="0" algn="l" rtl="0">
              <a:spcBef>
                <a:spcPts val="0"/>
              </a:spcBef>
              <a:spcAft>
                <a:spcPts val="0"/>
              </a:spcAft>
              <a:buSzPts val="1400"/>
              <a:buNone/>
            </a:pPr>
            <a:endParaRPr sz="1800" dirty="0"/>
          </a:p>
          <a:p>
            <a:pPr marL="0" lvl="7" indent="0" algn="l" rtl="0">
              <a:spcBef>
                <a:spcPts val="0"/>
              </a:spcBef>
              <a:spcAft>
                <a:spcPts val="0"/>
              </a:spcAft>
              <a:buSzPts val="1400"/>
              <a:buNone/>
            </a:pPr>
            <a:endParaRPr sz="1800" dirty="0"/>
          </a:p>
          <a:p>
            <a:pPr marL="0" lvl="8" indent="0" algn="l" rtl="0">
              <a:spcBef>
                <a:spcPts val="0"/>
              </a:spcBef>
              <a:spcAft>
                <a:spcPts val="0"/>
              </a:spcAft>
              <a:buSzPts val="1400"/>
              <a:buNone/>
            </a:pPr>
            <a:endParaRPr sz="1800" dirty="0"/>
          </a:p>
          <a:p>
            <a:pPr marL="0" lvl="0" indent="0" algn="l" rtl="0">
              <a:spcBef>
                <a:spcPts val="0"/>
              </a:spcBef>
              <a:spcAft>
                <a:spcPts val="0"/>
              </a:spcAft>
              <a:buNone/>
            </a:pPr>
            <a:endParaRPr dirty="0"/>
          </a:p>
        </p:txBody>
      </p:sp>
      <p:sp>
        <p:nvSpPr>
          <p:cNvPr id="26" name="Google Shape;26;p3"/>
          <p:cNvSpPr txBox="1"/>
          <p:nvPr/>
        </p:nvSpPr>
        <p:spPr>
          <a:xfrm>
            <a:off x="584625" y="1565875"/>
            <a:ext cx="5371200" cy="488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 name="Google Shape;27;p3"/>
          <p:cNvSpPr txBox="1">
            <a:spLocks noGrp="1"/>
          </p:cNvSpPr>
          <p:nvPr>
            <p:ph type="body" idx="1"/>
          </p:nvPr>
        </p:nvSpPr>
        <p:spPr>
          <a:xfrm>
            <a:off x="559775" y="1880900"/>
            <a:ext cx="5371200" cy="477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SzPts val="1800"/>
              <a:buNone/>
              <a:defRPr sz="1800" b="1" i="0" u="none" strike="noStrike" cap="none"/>
            </a:lvl1pPr>
            <a:lvl2pPr marL="914400" marR="0" lvl="1" indent="-342900" algn="l" rtl="0">
              <a:lnSpc>
                <a:spcPct val="90000"/>
              </a:lnSpc>
              <a:spcBef>
                <a:spcPts val="500"/>
              </a:spcBef>
              <a:spcAft>
                <a:spcPts val="0"/>
              </a:spcAft>
              <a:buClr>
                <a:schemeClr val="dk1"/>
              </a:buClr>
              <a:buSzPts val="1800"/>
              <a:buChar char="•"/>
              <a:defRPr sz="1800" b="1" i="0" u="none" strike="noStrike" cap="none">
                <a:solidFill>
                  <a:schemeClr val="dk1"/>
                </a:solidFil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body" idx="2"/>
          </p:nvPr>
        </p:nvSpPr>
        <p:spPr>
          <a:xfrm>
            <a:off x="6261025" y="1880900"/>
            <a:ext cx="5371200" cy="477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SzPts val="1800"/>
              <a:buNone/>
              <a:defRPr sz="1800" b="1" i="0" u="none" strike="noStrike" cap="none"/>
            </a:lvl1pPr>
            <a:lvl2pPr marL="914400" marR="0" lvl="1" indent="-342900" algn="l" rtl="0">
              <a:lnSpc>
                <a:spcPct val="90000"/>
              </a:lnSpc>
              <a:spcBef>
                <a:spcPts val="500"/>
              </a:spcBef>
              <a:spcAft>
                <a:spcPts val="0"/>
              </a:spcAft>
              <a:buClr>
                <a:schemeClr val="dk1"/>
              </a:buClr>
              <a:buSzPts val="1800"/>
              <a:buChar char="•"/>
              <a:defRPr sz="1800" b="1" i="0" u="none" strike="noStrike" cap="none">
                <a:solidFill>
                  <a:schemeClr val="dk1"/>
                </a:solidFil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360">
          <p15:clr>
            <a:srgbClr val="FA7B17"/>
          </p15:clr>
        </p15:guide>
        <p15:guide id="2" pos="3840">
          <p15:clr>
            <a:srgbClr val="FA7B17"/>
          </p15:clr>
        </p15:guide>
        <p15:guide id="3" orient="horz" pos="403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raphic or chart - gray background">
  <p:cSld name="CUSTOM">
    <p:bg>
      <p:bgPr>
        <a:solidFill>
          <a:srgbClr val="CCCCCC"/>
        </a:solidFill>
        <a:effectLst/>
      </p:bgPr>
    </p:bg>
    <p:spTree>
      <p:nvGrpSpPr>
        <p:cNvPr id="1" name="Shape 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raphic or chart">
  <p:cSld name="CUSTOM_1">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57200" y="974725"/>
            <a:ext cx="10515600" cy="1325700"/>
          </a:xfrm>
          <a:prstGeom prst="rect">
            <a:avLst/>
          </a:prstGeom>
        </p:spPr>
        <p:txBody>
          <a:bodyPr spcFirstLastPara="1" wrap="square" lIns="91425" tIns="45700" rIns="91425" bIns="45700" anchor="t" anchorCtr="0">
            <a:noAutofit/>
          </a:bodyPr>
          <a:lstStyle>
            <a:lvl1pPr lvl="0">
              <a:spcBef>
                <a:spcPts val="0"/>
              </a:spcBef>
              <a:spcAft>
                <a:spcPts val="0"/>
              </a:spcAft>
              <a:buNone/>
              <a:defRPr sz="3600" b="1">
                <a:solidFill>
                  <a:srgbClr val="0F547E"/>
                </a:solidFill>
                <a:latin typeface="Cambria"/>
                <a:ea typeface="Cambria"/>
                <a:cs typeface="Cambria"/>
                <a:sym typeface="Cambria"/>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3960">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a:blip r:embed="rId6">
            <a:alphaModFix/>
          </a:blip>
          <a:stretch>
            <a:fillRect/>
          </a:stretch>
        </p:blipFill>
        <p:spPr>
          <a:xfrm>
            <a:off x="0" y="-76200"/>
            <a:ext cx="12192000" cy="760781"/>
          </a:xfrm>
          <a:prstGeom prst="rect">
            <a:avLst/>
          </a:prstGeom>
          <a:noFill/>
          <a:ln>
            <a:noFill/>
          </a:ln>
        </p:spPr>
      </p:pic>
      <p:sp>
        <p:nvSpPr>
          <p:cNvPr id="11" name="Google Shape;11;p1"/>
          <p:cNvSpPr txBox="1">
            <a:spLocks noGrp="1"/>
          </p:cNvSpPr>
          <p:nvPr>
            <p:ph type="title"/>
          </p:nvPr>
        </p:nvSpPr>
        <p:spPr>
          <a:xfrm>
            <a:off x="457200" y="6699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E4E79"/>
              </a:buClr>
              <a:buSzPts val="4400"/>
              <a:buFont typeface="Oswald"/>
              <a:buNone/>
              <a:defRPr sz="4400" i="0" u="none" strike="noStrike" cap="none">
                <a:solidFill>
                  <a:srgbClr val="1E4E79"/>
                </a:solidFill>
                <a:latin typeface="Oswald"/>
                <a:ea typeface="Oswald"/>
                <a:cs typeface="Oswald"/>
                <a:sym typeface="Oswa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2175" y="1813550"/>
            <a:ext cx="10515600" cy="435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SzPts val="2000"/>
              <a:buNone/>
              <a:defRPr sz="2000" b="1" i="0" u="none" strike="noStrike" cap="none"/>
            </a:lvl1pPr>
            <a:lvl2pPr marL="914400" marR="0" lvl="1" indent="-355600" algn="l" rtl="0">
              <a:lnSpc>
                <a:spcPct val="90000"/>
              </a:lnSpc>
              <a:spcBef>
                <a:spcPts val="500"/>
              </a:spcBef>
              <a:spcAft>
                <a:spcPts val="0"/>
              </a:spcAft>
              <a:buClr>
                <a:schemeClr val="dk1"/>
              </a:buClr>
              <a:buSzPts val="2000"/>
              <a:buChar char="•"/>
              <a:defRPr sz="2000" b="1" i="0" u="none" strike="noStrike" cap="none">
                <a:solidFill>
                  <a:schemeClr val="dk1"/>
                </a:solidFil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3" name="Google Shape;13;p1"/>
          <p:cNvGrpSpPr/>
          <p:nvPr/>
        </p:nvGrpSpPr>
        <p:grpSpPr>
          <a:xfrm>
            <a:off x="11077589" y="5749295"/>
            <a:ext cx="948845" cy="948845"/>
            <a:chOff x="8350250" y="4375944"/>
            <a:chExt cx="693600" cy="693600"/>
          </a:xfrm>
        </p:grpSpPr>
        <p:sp>
          <p:nvSpPr>
            <p:cNvPr id="14" name="Google Shape;14;p1"/>
            <p:cNvSpPr/>
            <p:nvPr/>
          </p:nvSpPr>
          <p:spPr>
            <a:xfrm>
              <a:off x="8350250" y="4375944"/>
              <a:ext cx="693600" cy="693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5" name="Google Shape;15;p1"/>
            <p:cNvPicPr preferRelativeResize="0"/>
            <p:nvPr/>
          </p:nvPicPr>
          <p:blipFill rotWithShape="1">
            <a:blip r:embed="rId7">
              <a:alphaModFix/>
            </a:blip>
            <a:srcRect/>
            <a:stretch/>
          </p:blipFill>
          <p:spPr>
            <a:xfrm>
              <a:off x="8402638" y="4427538"/>
              <a:ext cx="588962" cy="590550"/>
            </a:xfrm>
            <a:prstGeom prst="rect">
              <a:avLst/>
            </a:prstGeom>
            <a:noFill/>
            <a:ln>
              <a:noFill/>
            </a:ln>
          </p:spPr>
        </p:pic>
      </p:grpSp>
      <p:sp>
        <p:nvSpPr>
          <p:cNvPr id="16" name="Google Shape;16;p1"/>
          <p:cNvSpPr txBox="1"/>
          <p:nvPr/>
        </p:nvSpPr>
        <p:spPr>
          <a:xfrm>
            <a:off x="530075" y="68375"/>
            <a:ext cx="97923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Cambria"/>
                <a:ea typeface="Cambria"/>
                <a:cs typeface="Cambria"/>
                <a:sym typeface="Cambria"/>
              </a:rPr>
              <a:t>NOAA | Office of Response and Restoration</a:t>
            </a:r>
            <a:endParaRPr sz="1800" b="1" dirty="0">
              <a:solidFill>
                <a:srgbClr val="FFFFFF"/>
              </a:solidFill>
              <a:latin typeface="Cambria"/>
              <a:ea typeface="Cambria"/>
              <a:cs typeface="Cambria"/>
              <a:sym typeface="Cambria"/>
            </a:endParaRPr>
          </a:p>
        </p:txBody>
      </p:sp>
      <p:sp>
        <p:nvSpPr>
          <p:cNvPr id="17" name="Google Shape;17;p1"/>
          <p:cNvSpPr txBox="1"/>
          <p:nvPr/>
        </p:nvSpPr>
        <p:spPr>
          <a:xfrm>
            <a:off x="5061425" y="6051075"/>
            <a:ext cx="6058500" cy="49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dirty="0">
                <a:solidFill>
                  <a:schemeClr val="dk1"/>
                </a:solidFill>
              </a:rPr>
              <a:t>response.restoration.noaa.gov</a:t>
            </a:r>
            <a:endParaRPr sz="1800" dirty="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360">
          <p15:clr>
            <a:srgbClr val="EA4335"/>
          </p15:clr>
        </p15:guide>
        <p15:guide id="3" orient="horz" pos="4212">
          <p15:clr>
            <a:srgbClr val="EA4335"/>
          </p15:clr>
        </p15:guide>
        <p15:guide id="4" pos="7560">
          <p15:clr>
            <a:srgbClr val="EA4335"/>
          </p15:clr>
        </p15:guide>
        <p15:guide id="5" orient="horz" pos="936">
          <p15:clr>
            <a:srgbClr val="EA4335"/>
          </p15:clr>
        </p15:guide>
        <p15:guide id="6" pos="4608">
          <p15:clr>
            <a:srgbClr val="EA4335"/>
          </p15:clr>
        </p15:guide>
        <p15:guide id="7" orient="horz" pos="39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
        <p:cNvGrpSpPr/>
        <p:nvPr/>
      </p:nvGrpSpPr>
      <p:grpSpPr>
        <a:xfrm>
          <a:off x="0" y="0"/>
          <a:ext cx="0" cy="0"/>
          <a:chOff x="0" y="0"/>
          <a:chExt cx="0" cy="0"/>
        </a:xfrm>
      </p:grpSpPr>
      <p:sp>
        <p:nvSpPr>
          <p:cNvPr id="37" name="Google Shape;37;p6"/>
          <p:cNvSpPr txBox="1"/>
          <p:nvPr/>
        </p:nvSpPr>
        <p:spPr>
          <a:xfrm>
            <a:off x="-13218" y="6568751"/>
            <a:ext cx="946279" cy="2603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900" b="0" i="1" u="none" strike="noStrike" cap="none" dirty="0">
                <a:solidFill>
                  <a:schemeClr val="lt1"/>
                </a:solidFill>
                <a:latin typeface="Arial"/>
                <a:ea typeface="Arial"/>
                <a:cs typeface="Arial"/>
                <a:sym typeface="Arial"/>
              </a:rPr>
              <a:t>Photo: NOAA</a:t>
            </a:r>
            <a:endParaRPr sz="900" b="0" i="1" u="none" strike="noStrike" cap="none" dirty="0">
              <a:solidFill>
                <a:schemeClr val="lt1"/>
              </a:solidFill>
              <a:latin typeface="Arial"/>
              <a:ea typeface="Arial"/>
              <a:cs typeface="Arial"/>
              <a:sym typeface="Arial"/>
            </a:endParaRPr>
          </a:p>
        </p:txBody>
      </p:sp>
      <p:sp>
        <p:nvSpPr>
          <p:cNvPr id="38" name="Google Shape;38;p6"/>
          <p:cNvSpPr txBox="1">
            <a:spLocks noGrp="1"/>
          </p:cNvSpPr>
          <p:nvPr>
            <p:ph type="body" idx="4294967295"/>
          </p:nvPr>
        </p:nvSpPr>
        <p:spPr>
          <a:xfrm>
            <a:off x="469825" y="966500"/>
            <a:ext cx="6859230" cy="326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3600" b="0" dirty="0">
              <a:solidFill>
                <a:srgbClr val="1E4E79"/>
              </a:solidFill>
              <a:latin typeface="Oswald"/>
              <a:ea typeface="Oswald"/>
              <a:cs typeface="Oswald"/>
              <a:sym typeface="Oswald"/>
            </a:endParaRPr>
          </a:p>
          <a:p>
            <a:pPr marL="0" lvl="0" indent="0" algn="l" rtl="0">
              <a:lnSpc>
                <a:spcPct val="100000"/>
              </a:lnSpc>
              <a:spcBef>
                <a:spcPts val="0"/>
              </a:spcBef>
              <a:spcAft>
                <a:spcPts val="0"/>
              </a:spcAft>
              <a:buClr>
                <a:schemeClr val="dk1"/>
              </a:buClr>
              <a:buSzPts val="1100"/>
              <a:buFont typeface="Arial"/>
              <a:buNone/>
            </a:pPr>
            <a:r>
              <a:rPr lang="en-US" sz="2400" b="0" dirty="0">
                <a:solidFill>
                  <a:schemeClr val="dk1"/>
                </a:solidFill>
              </a:rPr>
              <a:t>Brianne Connolly</a:t>
            </a:r>
            <a:endParaRPr sz="2400" b="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400" b="0" dirty="0">
                <a:solidFill>
                  <a:schemeClr val="dk1"/>
                </a:solidFill>
              </a:rPr>
              <a:t>CAMEO Program Manager</a:t>
            </a:r>
            <a:endParaRPr sz="2400" b="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400" b="0" dirty="0">
                <a:solidFill>
                  <a:schemeClr val="dk1"/>
                </a:solidFill>
              </a:rPr>
              <a:t>NOAA Office of Response and Restoration</a:t>
            </a:r>
            <a:endParaRPr sz="2400" b="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400" b="0" dirty="0">
                <a:solidFill>
                  <a:schemeClr val="dk1"/>
                </a:solidFill>
              </a:rPr>
              <a:t>April 18, 2023</a:t>
            </a:r>
            <a:endParaRPr sz="3600" b="0" dirty="0">
              <a:solidFill>
                <a:srgbClr val="1E4E79"/>
              </a:solidFill>
              <a:latin typeface="Oswald"/>
              <a:ea typeface="Oswald"/>
              <a:cs typeface="Oswald"/>
              <a:sym typeface="Oswald"/>
            </a:endParaRPr>
          </a:p>
        </p:txBody>
      </p:sp>
      <p:sp>
        <p:nvSpPr>
          <p:cNvPr id="39" name="Google Shape;39;p6"/>
          <p:cNvSpPr txBox="1">
            <a:spLocks noGrp="1"/>
          </p:cNvSpPr>
          <p:nvPr>
            <p:ph type="title"/>
          </p:nvPr>
        </p:nvSpPr>
        <p:spPr>
          <a:xfrm>
            <a:off x="457200" y="974725"/>
            <a:ext cx="10515600" cy="1325700"/>
          </a:xfrm>
          <a:prstGeom prst="rect">
            <a:avLst/>
          </a:prstGeom>
        </p:spPr>
        <p:txBody>
          <a:bodyPr spcFirstLastPara="1" wrap="square" lIns="91425" tIns="45700" rIns="91425" bIns="45700" anchor="t" anchorCtr="0">
            <a:noAutofit/>
          </a:bodyPr>
          <a:lstStyle/>
          <a:p>
            <a:pPr lvl="0"/>
            <a:r>
              <a:rPr lang="en-US" dirty="0"/>
              <a:t>CAMEO</a:t>
            </a:r>
            <a:r>
              <a:rPr lang="en-US" sz="2800" baseline="60000" dirty="0"/>
              <a:t>®</a:t>
            </a:r>
            <a:r>
              <a:rPr lang="en-US" dirty="0"/>
              <a:t> Software Suite Update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07CB54-2451-4449-B9A8-3089A2716D4A}"/>
              </a:ext>
            </a:extLst>
          </p:cNvPr>
          <p:cNvSpPr/>
          <p:nvPr/>
        </p:nvSpPr>
        <p:spPr>
          <a:xfrm>
            <a:off x="11068216" y="5478651"/>
            <a:ext cx="1004964" cy="125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092720-DBDC-4A89-9522-9C12AA57C34C}"/>
              </a:ext>
            </a:extLst>
          </p:cNvPr>
          <p:cNvSpPr/>
          <p:nvPr/>
        </p:nvSpPr>
        <p:spPr>
          <a:xfrm>
            <a:off x="7800230" y="6018164"/>
            <a:ext cx="3267986" cy="638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21A20CDF-6671-400E-B7FB-81D563FC4B88}"/>
              </a:ext>
            </a:extLst>
          </p:cNvPr>
          <p:cNvSpPr/>
          <p:nvPr/>
        </p:nvSpPr>
        <p:spPr>
          <a:xfrm>
            <a:off x="4807838" y="2208643"/>
            <a:ext cx="1007390" cy="635431"/>
          </a:xfrm>
          <a:prstGeom prst="rightArrow">
            <a:avLst/>
          </a:prstGeom>
          <a:solidFill>
            <a:srgbClr val="198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948176E-AE42-4974-8C1E-3B31BF4342D9}"/>
              </a:ext>
            </a:extLst>
          </p:cNvPr>
          <p:cNvPicPr>
            <a:picLocks noChangeAspect="1"/>
          </p:cNvPicPr>
          <p:nvPr/>
        </p:nvPicPr>
        <p:blipFill>
          <a:blip r:embed="rId3"/>
          <a:stretch>
            <a:fillRect/>
          </a:stretch>
        </p:blipFill>
        <p:spPr>
          <a:xfrm>
            <a:off x="340615" y="1126348"/>
            <a:ext cx="3606564" cy="2302652"/>
          </a:xfrm>
          <a:prstGeom prst="rect">
            <a:avLst/>
          </a:prstGeom>
        </p:spPr>
      </p:pic>
      <p:pic>
        <p:nvPicPr>
          <p:cNvPr id="9" name="Picture 8">
            <a:extLst>
              <a:ext uri="{FF2B5EF4-FFF2-40B4-BE49-F238E27FC236}">
                <a16:creationId xmlns:a16="http://schemas.microsoft.com/office/drawing/2014/main" id="{A6EC53F3-E92C-4324-95C2-0774A79B7E96}"/>
              </a:ext>
            </a:extLst>
          </p:cNvPr>
          <p:cNvPicPr>
            <a:picLocks noChangeAspect="1"/>
          </p:cNvPicPr>
          <p:nvPr/>
        </p:nvPicPr>
        <p:blipFill>
          <a:blip r:embed="rId4"/>
          <a:stretch>
            <a:fillRect/>
          </a:stretch>
        </p:blipFill>
        <p:spPr>
          <a:xfrm>
            <a:off x="1467965" y="3038584"/>
            <a:ext cx="3483743" cy="3604820"/>
          </a:xfrm>
          <a:prstGeom prst="rect">
            <a:avLst/>
          </a:prstGeom>
        </p:spPr>
      </p:pic>
      <p:pic>
        <p:nvPicPr>
          <p:cNvPr id="12" name="Picture 11">
            <a:extLst>
              <a:ext uri="{FF2B5EF4-FFF2-40B4-BE49-F238E27FC236}">
                <a16:creationId xmlns:a16="http://schemas.microsoft.com/office/drawing/2014/main" id="{9BC45342-09A8-4BDE-849E-E3BF28B143B4}"/>
              </a:ext>
            </a:extLst>
          </p:cNvPr>
          <p:cNvPicPr>
            <a:picLocks noChangeAspect="1"/>
          </p:cNvPicPr>
          <p:nvPr/>
        </p:nvPicPr>
        <p:blipFill>
          <a:blip r:embed="rId5"/>
          <a:stretch>
            <a:fillRect/>
          </a:stretch>
        </p:blipFill>
        <p:spPr>
          <a:xfrm>
            <a:off x="6157850" y="1007390"/>
            <a:ext cx="5591912" cy="5377912"/>
          </a:xfrm>
          <a:prstGeom prst="rect">
            <a:avLst/>
          </a:prstGeom>
        </p:spPr>
      </p:pic>
    </p:spTree>
    <p:extLst>
      <p:ext uri="{BB962C8B-B14F-4D97-AF65-F5344CB8AC3E}">
        <p14:creationId xmlns:p14="http://schemas.microsoft.com/office/powerpoint/2010/main" val="103354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0"/>
        <p:cNvGrpSpPr/>
        <p:nvPr/>
      </p:nvGrpSpPr>
      <p:grpSpPr>
        <a:xfrm>
          <a:off x="0" y="0"/>
          <a:ext cx="0" cy="0"/>
          <a:chOff x="0" y="0"/>
          <a:chExt cx="0" cy="0"/>
        </a:xfrm>
      </p:grpSpPr>
      <p:pic>
        <p:nvPicPr>
          <p:cNvPr id="7" name="Picture 6">
            <a:extLst>
              <a:ext uri="{FF2B5EF4-FFF2-40B4-BE49-F238E27FC236}">
                <a16:creationId xmlns:a16="http://schemas.microsoft.com/office/drawing/2014/main" id="{B01A8DC4-5371-4F90-A0A8-B883E86A645C}"/>
              </a:ext>
            </a:extLst>
          </p:cNvPr>
          <p:cNvPicPr>
            <a:picLocks noChangeAspect="1"/>
          </p:cNvPicPr>
          <p:nvPr/>
        </p:nvPicPr>
        <p:blipFill>
          <a:blip r:embed="rId3"/>
          <a:stretch>
            <a:fillRect/>
          </a:stretch>
        </p:blipFill>
        <p:spPr>
          <a:xfrm>
            <a:off x="2226612" y="-7165"/>
            <a:ext cx="4784056" cy="6874014"/>
          </a:xfrm>
          <a:prstGeom prst="rect">
            <a:avLst/>
          </a:prstGeom>
        </p:spPr>
      </p:pic>
      <p:pic>
        <p:nvPicPr>
          <p:cNvPr id="8" name="Picture 7">
            <a:extLst>
              <a:ext uri="{FF2B5EF4-FFF2-40B4-BE49-F238E27FC236}">
                <a16:creationId xmlns:a16="http://schemas.microsoft.com/office/drawing/2014/main" id="{5DB1FAF1-325A-4EAC-AA88-AA2093A6942E}"/>
              </a:ext>
            </a:extLst>
          </p:cNvPr>
          <p:cNvPicPr>
            <a:picLocks noChangeAspect="1"/>
          </p:cNvPicPr>
          <p:nvPr/>
        </p:nvPicPr>
        <p:blipFill rotWithShape="1">
          <a:blip r:embed="rId4"/>
          <a:srcRect r="6390"/>
          <a:stretch/>
        </p:blipFill>
        <p:spPr>
          <a:xfrm>
            <a:off x="6348557" y="-7165"/>
            <a:ext cx="5843443" cy="4154424"/>
          </a:xfrm>
          <a:prstGeom prst="rect">
            <a:avLst/>
          </a:prstGeom>
        </p:spPr>
      </p:pic>
      <p:pic>
        <p:nvPicPr>
          <p:cNvPr id="9" name="Picture 8">
            <a:extLst>
              <a:ext uri="{FF2B5EF4-FFF2-40B4-BE49-F238E27FC236}">
                <a16:creationId xmlns:a16="http://schemas.microsoft.com/office/drawing/2014/main" id="{AAD376B6-B3D6-44B6-B1AC-D22339A46FCB}"/>
              </a:ext>
            </a:extLst>
          </p:cNvPr>
          <p:cNvPicPr>
            <a:picLocks noChangeAspect="1"/>
          </p:cNvPicPr>
          <p:nvPr/>
        </p:nvPicPr>
        <p:blipFill rotWithShape="1">
          <a:blip r:embed="rId5"/>
          <a:srcRect l="111" t="13942" r="-111" b="4119"/>
          <a:stretch/>
        </p:blipFill>
        <p:spPr>
          <a:xfrm>
            <a:off x="6275992" y="3637189"/>
            <a:ext cx="5922575" cy="3229660"/>
          </a:xfrm>
          <a:prstGeom prst="rect">
            <a:avLst/>
          </a:prstGeom>
        </p:spPr>
      </p:pic>
      <p:cxnSp>
        <p:nvCxnSpPr>
          <p:cNvPr id="10" name="Straight Connector 9">
            <a:extLst>
              <a:ext uri="{FF2B5EF4-FFF2-40B4-BE49-F238E27FC236}">
                <a16:creationId xmlns:a16="http://schemas.microsoft.com/office/drawing/2014/main" id="{4418D22A-1D35-4F52-861C-C35C31BB80FB}"/>
              </a:ext>
            </a:extLst>
          </p:cNvPr>
          <p:cNvCxnSpPr>
            <a:cxnSpLocks/>
          </p:cNvCxnSpPr>
          <p:nvPr/>
        </p:nvCxnSpPr>
        <p:spPr>
          <a:xfrm>
            <a:off x="6348556" y="3637189"/>
            <a:ext cx="5843443"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CBC220-DE36-4293-9EAC-B3551E794FB4}"/>
              </a:ext>
            </a:extLst>
          </p:cNvPr>
          <p:cNvCxnSpPr>
            <a:cxnSpLocks/>
          </p:cNvCxnSpPr>
          <p:nvPr/>
        </p:nvCxnSpPr>
        <p:spPr>
          <a:xfrm>
            <a:off x="6295430" y="-16014"/>
            <a:ext cx="0" cy="6874014"/>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Google Shape;268;p24">
            <a:extLst>
              <a:ext uri="{FF2B5EF4-FFF2-40B4-BE49-F238E27FC236}">
                <a16:creationId xmlns:a16="http://schemas.microsoft.com/office/drawing/2014/main" id="{D6BE33B2-953D-4083-91B6-2829E359F841}"/>
              </a:ext>
            </a:extLst>
          </p:cNvPr>
          <p:cNvSpPr txBox="1"/>
          <p:nvPr/>
        </p:nvSpPr>
        <p:spPr>
          <a:xfrm>
            <a:off x="11069415" y="3300390"/>
            <a:ext cx="1175711" cy="31244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800" dirty="0">
                <a:solidFill>
                  <a:schemeClr val="lt1"/>
                </a:solidFill>
              </a:rPr>
              <a:t>Photo: U.S. Air Force</a:t>
            </a:r>
            <a:endParaRPr sz="800" dirty="0">
              <a:solidFill>
                <a:schemeClr val="lt1"/>
              </a:solidFill>
              <a:latin typeface="Arial"/>
              <a:ea typeface="Arial"/>
              <a:cs typeface="Arial"/>
              <a:sym typeface="Arial"/>
            </a:endParaRPr>
          </a:p>
        </p:txBody>
      </p:sp>
      <p:sp>
        <p:nvSpPr>
          <p:cNvPr id="13" name="Google Shape;268;p24">
            <a:extLst>
              <a:ext uri="{FF2B5EF4-FFF2-40B4-BE49-F238E27FC236}">
                <a16:creationId xmlns:a16="http://schemas.microsoft.com/office/drawing/2014/main" id="{D53C6AAB-1C35-4D3E-8500-DFC1B0222CAC}"/>
              </a:ext>
            </a:extLst>
          </p:cNvPr>
          <p:cNvSpPr txBox="1"/>
          <p:nvPr/>
        </p:nvSpPr>
        <p:spPr>
          <a:xfrm>
            <a:off x="4963420" y="6623698"/>
            <a:ext cx="1654800" cy="252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800" dirty="0">
                <a:solidFill>
                  <a:schemeClr val="lt1"/>
                </a:solidFill>
              </a:rPr>
              <a:t>Photo: U.S. Coast Guard</a:t>
            </a:r>
            <a:endParaRPr sz="800" dirty="0">
              <a:solidFill>
                <a:schemeClr val="lt1"/>
              </a:solidFill>
              <a:latin typeface="Arial"/>
              <a:ea typeface="Arial"/>
              <a:cs typeface="Arial"/>
              <a:sym typeface="Arial"/>
            </a:endParaRPr>
          </a:p>
        </p:txBody>
      </p:sp>
      <p:pic>
        <p:nvPicPr>
          <p:cNvPr id="14" name="Picture 13">
            <a:extLst>
              <a:ext uri="{FF2B5EF4-FFF2-40B4-BE49-F238E27FC236}">
                <a16:creationId xmlns:a16="http://schemas.microsoft.com/office/drawing/2014/main" id="{ABB9566E-81BC-432E-B1CE-3541829E24F7}"/>
              </a:ext>
            </a:extLst>
          </p:cNvPr>
          <p:cNvPicPr>
            <a:picLocks noChangeAspect="1"/>
          </p:cNvPicPr>
          <p:nvPr/>
        </p:nvPicPr>
        <p:blipFill rotWithShape="1">
          <a:blip r:embed="rId6"/>
          <a:srcRect l="38712" t="3997" r="993" b="-3997"/>
          <a:stretch/>
        </p:blipFill>
        <p:spPr>
          <a:xfrm>
            <a:off x="0" y="0"/>
            <a:ext cx="2351157" cy="2583766"/>
          </a:xfrm>
          <a:prstGeom prst="rect">
            <a:avLst/>
          </a:prstGeom>
        </p:spPr>
      </p:pic>
      <p:sp>
        <p:nvSpPr>
          <p:cNvPr id="15" name="Google Shape;268;p24">
            <a:extLst>
              <a:ext uri="{FF2B5EF4-FFF2-40B4-BE49-F238E27FC236}">
                <a16:creationId xmlns:a16="http://schemas.microsoft.com/office/drawing/2014/main" id="{26C7F58D-5786-45C8-B3B4-934DF60269B6}"/>
              </a:ext>
            </a:extLst>
          </p:cNvPr>
          <p:cNvSpPr txBox="1"/>
          <p:nvPr/>
        </p:nvSpPr>
        <p:spPr>
          <a:xfrm>
            <a:off x="-53126" y="2209017"/>
            <a:ext cx="1564501" cy="36743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800" dirty="0">
                <a:solidFill>
                  <a:schemeClr val="lt1"/>
                </a:solidFill>
              </a:rPr>
              <a:t>Photo: U.S. Dept of Energy</a:t>
            </a:r>
            <a:endParaRPr sz="800" dirty="0">
              <a:solidFill>
                <a:schemeClr val="lt1"/>
              </a:solidFill>
              <a:latin typeface="Arial"/>
              <a:ea typeface="Arial"/>
              <a:cs typeface="Arial"/>
              <a:sym typeface="Arial"/>
            </a:endParaRPr>
          </a:p>
        </p:txBody>
      </p:sp>
      <p:pic>
        <p:nvPicPr>
          <p:cNvPr id="16" name="Picture 15">
            <a:extLst>
              <a:ext uri="{FF2B5EF4-FFF2-40B4-BE49-F238E27FC236}">
                <a16:creationId xmlns:a16="http://schemas.microsoft.com/office/drawing/2014/main" id="{3DF58BBB-3D71-4695-92C1-3F1520029EC7}"/>
              </a:ext>
            </a:extLst>
          </p:cNvPr>
          <p:cNvPicPr>
            <a:picLocks noChangeAspect="1"/>
          </p:cNvPicPr>
          <p:nvPr/>
        </p:nvPicPr>
        <p:blipFill rotWithShape="1">
          <a:blip r:embed="rId7"/>
          <a:srcRect l="43268" t="-904" r="20938" b="904"/>
          <a:stretch/>
        </p:blipFill>
        <p:spPr>
          <a:xfrm>
            <a:off x="0" y="2493263"/>
            <a:ext cx="2344032" cy="4364737"/>
          </a:xfrm>
          <a:prstGeom prst="rect">
            <a:avLst/>
          </a:prstGeom>
        </p:spPr>
      </p:pic>
      <p:sp>
        <p:nvSpPr>
          <p:cNvPr id="17" name="Google Shape;268;p24">
            <a:extLst>
              <a:ext uri="{FF2B5EF4-FFF2-40B4-BE49-F238E27FC236}">
                <a16:creationId xmlns:a16="http://schemas.microsoft.com/office/drawing/2014/main" id="{79C6CB71-DC84-4A3A-A118-CA65A914A2A1}"/>
              </a:ext>
            </a:extLst>
          </p:cNvPr>
          <p:cNvSpPr txBox="1"/>
          <p:nvPr/>
        </p:nvSpPr>
        <p:spPr>
          <a:xfrm>
            <a:off x="11049418" y="6609330"/>
            <a:ext cx="1175711" cy="31244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800" dirty="0">
                <a:solidFill>
                  <a:schemeClr val="lt1"/>
                </a:solidFill>
              </a:rPr>
              <a:t>Photo: U.S. Air Force</a:t>
            </a:r>
            <a:endParaRPr sz="800" dirty="0">
              <a:solidFill>
                <a:schemeClr val="lt1"/>
              </a:solidFill>
              <a:latin typeface="Arial"/>
              <a:ea typeface="Arial"/>
              <a:cs typeface="Arial"/>
              <a:sym typeface="Arial"/>
            </a:endParaRPr>
          </a:p>
        </p:txBody>
      </p:sp>
      <p:cxnSp>
        <p:nvCxnSpPr>
          <p:cNvPr id="18" name="Straight Connector 17">
            <a:extLst>
              <a:ext uri="{FF2B5EF4-FFF2-40B4-BE49-F238E27FC236}">
                <a16:creationId xmlns:a16="http://schemas.microsoft.com/office/drawing/2014/main" id="{3C58BF20-C67B-4155-8E85-C24C28542B89}"/>
              </a:ext>
            </a:extLst>
          </p:cNvPr>
          <p:cNvCxnSpPr>
            <a:cxnSpLocks/>
          </p:cNvCxnSpPr>
          <p:nvPr/>
        </p:nvCxnSpPr>
        <p:spPr>
          <a:xfrm>
            <a:off x="2324594" y="-16014"/>
            <a:ext cx="53126" cy="6874014"/>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A252E3-D6AC-48D7-8AEC-FD3476151044}"/>
              </a:ext>
            </a:extLst>
          </p:cNvPr>
          <p:cNvCxnSpPr>
            <a:cxnSpLocks/>
          </p:cNvCxnSpPr>
          <p:nvPr/>
        </p:nvCxnSpPr>
        <p:spPr>
          <a:xfrm>
            <a:off x="0" y="2502112"/>
            <a:ext cx="2324594"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Google Shape;268;p24">
            <a:extLst>
              <a:ext uri="{FF2B5EF4-FFF2-40B4-BE49-F238E27FC236}">
                <a16:creationId xmlns:a16="http://schemas.microsoft.com/office/drawing/2014/main" id="{8B24C2E0-6381-4019-9D11-56325D439A66}"/>
              </a:ext>
            </a:extLst>
          </p:cNvPr>
          <p:cNvSpPr txBox="1"/>
          <p:nvPr/>
        </p:nvSpPr>
        <p:spPr>
          <a:xfrm>
            <a:off x="-53126" y="2493263"/>
            <a:ext cx="1654800" cy="252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800" dirty="0">
                <a:solidFill>
                  <a:schemeClr val="lt1"/>
                </a:solidFill>
              </a:rPr>
              <a:t>Photo: U.S Air National Guard</a:t>
            </a:r>
            <a:endParaRPr sz="800"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oogle Shape;264;p24">
            <a:extLst>
              <a:ext uri="{FF2B5EF4-FFF2-40B4-BE49-F238E27FC236}">
                <a16:creationId xmlns:a16="http://schemas.microsoft.com/office/drawing/2014/main" id="{26C7ED48-1A85-411E-8A44-D59D3EEF6F63}"/>
              </a:ext>
            </a:extLst>
          </p:cNvPr>
          <p:cNvPicPr preferRelativeResize="0"/>
          <p:nvPr/>
        </p:nvPicPr>
        <p:blipFill>
          <a:blip r:embed="rId3">
            <a:alphaModFix/>
          </a:blip>
          <a:stretch>
            <a:fillRect/>
          </a:stretch>
        </p:blipFill>
        <p:spPr>
          <a:xfrm>
            <a:off x="0" y="0"/>
            <a:ext cx="12192000" cy="6858015"/>
          </a:xfrm>
          <a:prstGeom prst="rect">
            <a:avLst/>
          </a:prstGeom>
          <a:noFill/>
          <a:ln>
            <a:noFill/>
          </a:ln>
        </p:spPr>
      </p:pic>
      <p:grpSp>
        <p:nvGrpSpPr>
          <p:cNvPr id="4" name="Google Shape;265;p24">
            <a:extLst>
              <a:ext uri="{FF2B5EF4-FFF2-40B4-BE49-F238E27FC236}">
                <a16:creationId xmlns:a16="http://schemas.microsoft.com/office/drawing/2014/main" id="{3B54A4E7-F094-427F-B23A-C3813239D721}"/>
              </a:ext>
            </a:extLst>
          </p:cNvPr>
          <p:cNvGrpSpPr/>
          <p:nvPr/>
        </p:nvGrpSpPr>
        <p:grpSpPr>
          <a:xfrm>
            <a:off x="11153789" y="5825495"/>
            <a:ext cx="948845" cy="948845"/>
            <a:chOff x="8350250" y="4375944"/>
            <a:chExt cx="693600" cy="693600"/>
          </a:xfrm>
        </p:grpSpPr>
        <p:sp>
          <p:nvSpPr>
            <p:cNvPr id="5" name="Google Shape;266;p24">
              <a:extLst>
                <a:ext uri="{FF2B5EF4-FFF2-40B4-BE49-F238E27FC236}">
                  <a16:creationId xmlns:a16="http://schemas.microsoft.com/office/drawing/2014/main" id="{E9F75120-CE8E-42D9-AE2E-262AC1F43B4C}"/>
                </a:ext>
              </a:extLst>
            </p:cNvPr>
            <p:cNvSpPr/>
            <p:nvPr/>
          </p:nvSpPr>
          <p:spPr>
            <a:xfrm>
              <a:off x="8350250" y="4375944"/>
              <a:ext cx="693600" cy="693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6" name="Google Shape;267;p24">
              <a:extLst>
                <a:ext uri="{FF2B5EF4-FFF2-40B4-BE49-F238E27FC236}">
                  <a16:creationId xmlns:a16="http://schemas.microsoft.com/office/drawing/2014/main" id="{FDB34C1E-97BC-42E4-BFF4-2D7047C32059}"/>
                </a:ext>
              </a:extLst>
            </p:cNvPr>
            <p:cNvPicPr preferRelativeResize="0"/>
            <p:nvPr/>
          </p:nvPicPr>
          <p:blipFill rotWithShape="1">
            <a:blip r:embed="rId4">
              <a:alphaModFix/>
            </a:blip>
            <a:srcRect/>
            <a:stretch/>
          </p:blipFill>
          <p:spPr>
            <a:xfrm>
              <a:off x="8402638" y="4427538"/>
              <a:ext cx="588962" cy="590550"/>
            </a:xfrm>
            <a:prstGeom prst="rect">
              <a:avLst/>
            </a:prstGeom>
            <a:noFill/>
            <a:ln>
              <a:noFill/>
            </a:ln>
          </p:spPr>
        </p:pic>
      </p:grpSp>
      <p:sp>
        <p:nvSpPr>
          <p:cNvPr id="7" name="Google Shape;268;p24">
            <a:extLst>
              <a:ext uri="{FF2B5EF4-FFF2-40B4-BE49-F238E27FC236}">
                <a16:creationId xmlns:a16="http://schemas.microsoft.com/office/drawing/2014/main" id="{07088BE8-C50A-499D-89B3-3C11287432B7}"/>
              </a:ext>
            </a:extLst>
          </p:cNvPr>
          <p:cNvSpPr txBox="1"/>
          <p:nvPr/>
        </p:nvSpPr>
        <p:spPr>
          <a:xfrm>
            <a:off x="30175" y="6535458"/>
            <a:ext cx="1654800" cy="252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000" dirty="0">
                <a:solidFill>
                  <a:schemeClr val="lt1"/>
                </a:solidFill>
              </a:rPr>
              <a:t>Photo: U.S. Air Force</a:t>
            </a:r>
            <a:endParaRPr sz="1000" dirty="0">
              <a:solidFill>
                <a:schemeClr val="lt1"/>
              </a:solidFill>
              <a:latin typeface="Arial"/>
              <a:ea typeface="Arial"/>
              <a:cs typeface="Arial"/>
              <a:sym typeface="Arial"/>
            </a:endParaRPr>
          </a:p>
        </p:txBody>
      </p:sp>
      <p:sp>
        <p:nvSpPr>
          <p:cNvPr id="8" name="Google Shape;269;p24">
            <a:extLst>
              <a:ext uri="{FF2B5EF4-FFF2-40B4-BE49-F238E27FC236}">
                <a16:creationId xmlns:a16="http://schemas.microsoft.com/office/drawing/2014/main" id="{289E455B-9DE1-4D53-8093-7C5A676CE079}"/>
              </a:ext>
            </a:extLst>
          </p:cNvPr>
          <p:cNvSpPr txBox="1"/>
          <p:nvPr/>
        </p:nvSpPr>
        <p:spPr>
          <a:xfrm>
            <a:off x="6829182" y="5066100"/>
            <a:ext cx="4481680" cy="68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800" dirty="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2400" dirty="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2400" dirty="0">
              <a:solidFill>
                <a:srgbClr val="FFFFFF"/>
              </a:solidFill>
            </a:endParaRPr>
          </a:p>
        </p:txBody>
      </p:sp>
      <p:sp>
        <p:nvSpPr>
          <p:cNvPr id="9" name="Google Shape;270;p24">
            <a:extLst>
              <a:ext uri="{FF2B5EF4-FFF2-40B4-BE49-F238E27FC236}">
                <a16:creationId xmlns:a16="http://schemas.microsoft.com/office/drawing/2014/main" id="{64905824-AAFD-41CF-BC3D-2206072B71E8}"/>
              </a:ext>
            </a:extLst>
          </p:cNvPr>
          <p:cNvSpPr txBox="1">
            <a:spLocks noGrp="1"/>
          </p:cNvSpPr>
          <p:nvPr>
            <p:ph type="title"/>
          </p:nvPr>
        </p:nvSpPr>
        <p:spPr>
          <a:xfrm>
            <a:off x="457200" y="2879725"/>
            <a:ext cx="10515600" cy="13257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3600" dirty="0">
                <a:solidFill>
                  <a:srgbClr val="C7EE3F"/>
                </a:solidFill>
                <a:effectLst>
                  <a:outerShdw blurRad="76200" dist="76200" dir="5400000" algn="ctr" rotWithShape="0">
                    <a:schemeClr val="tx1"/>
                  </a:outerShdw>
                </a:effectLst>
                <a:latin typeface="Cambria" panose="02040503050406030204" pitchFamily="18" charset="0"/>
                <a:ea typeface="Cambria" panose="02040503050406030204" pitchFamily="18" charset="0"/>
              </a:rPr>
              <a:t>CAMEO</a:t>
            </a:r>
            <a:r>
              <a:rPr lang="en-US" sz="2800" baseline="60000" dirty="0">
                <a:solidFill>
                  <a:srgbClr val="C7EE3F"/>
                </a:solidFill>
                <a:effectLst>
                  <a:outerShdw blurRad="76200" dist="76200" dir="5400000" algn="ctr" rotWithShape="0">
                    <a:schemeClr val="tx1"/>
                  </a:outerShdw>
                </a:effectLst>
                <a:latin typeface="Cambria" panose="02040503050406030204" pitchFamily="18" charset="0"/>
                <a:ea typeface="Cambria" panose="02040503050406030204" pitchFamily="18" charset="0"/>
              </a:rPr>
              <a:t>®</a:t>
            </a:r>
            <a:r>
              <a:rPr lang="en-US" sz="3600" dirty="0">
                <a:solidFill>
                  <a:srgbClr val="C7EE3F"/>
                </a:solidFill>
                <a:effectLst>
                  <a:outerShdw blurRad="76200" dist="76200" dir="5400000" algn="ctr" rotWithShape="0">
                    <a:schemeClr val="tx1"/>
                  </a:outerShdw>
                </a:effectLst>
                <a:latin typeface="Cambria" panose="02040503050406030204" pitchFamily="18" charset="0"/>
                <a:ea typeface="Cambria" panose="02040503050406030204" pitchFamily="18" charset="0"/>
                <a:cs typeface="Arial"/>
                <a:sym typeface="Arial"/>
              </a:rPr>
              <a:t> </a:t>
            </a:r>
            <a:r>
              <a:rPr lang="en-US" sz="3600" dirty="0">
                <a:solidFill>
                  <a:srgbClr val="C7EE3F"/>
                </a:solidFill>
                <a:effectLst>
                  <a:outerShdw blurRad="76200" dist="76200" dir="5400000" algn="ctr" rotWithShape="0">
                    <a:schemeClr val="tx1"/>
                  </a:outerShdw>
                </a:effectLst>
                <a:latin typeface="Cambria" panose="02040503050406030204" pitchFamily="18" charset="0"/>
                <a:ea typeface="Cambria" panose="02040503050406030204" pitchFamily="18" charset="0"/>
              </a:rPr>
              <a:t>Suite</a:t>
            </a:r>
            <a:endParaRPr sz="3600" dirty="0">
              <a:solidFill>
                <a:srgbClr val="C7EE3F"/>
              </a:solidFill>
              <a:effectLst>
                <a:outerShdw blurRad="76200" dist="76200" dir="5400000" algn="ctr" rotWithShape="0">
                  <a:schemeClr val="tx1"/>
                </a:outerShdw>
              </a:effectLst>
              <a:latin typeface="Cambria" panose="02040503050406030204" pitchFamily="18" charset="0"/>
              <a:ea typeface="Cambria" panose="02040503050406030204" pitchFamily="18" charset="0"/>
            </a:endParaRPr>
          </a:p>
        </p:txBody>
      </p:sp>
      <p:sp>
        <p:nvSpPr>
          <p:cNvPr id="10" name="Google Shape;271;p24">
            <a:extLst>
              <a:ext uri="{FF2B5EF4-FFF2-40B4-BE49-F238E27FC236}">
                <a16:creationId xmlns:a16="http://schemas.microsoft.com/office/drawing/2014/main" id="{9366B1E2-69C6-4698-9109-DD2CD55A3099}"/>
              </a:ext>
            </a:extLst>
          </p:cNvPr>
          <p:cNvSpPr txBox="1">
            <a:spLocks/>
          </p:cNvSpPr>
          <p:nvPr/>
        </p:nvSpPr>
        <p:spPr>
          <a:xfrm>
            <a:off x="571500" y="4014500"/>
            <a:ext cx="5371200" cy="27024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sz="1800" b="1" dirty="0">
                <a:solidFill>
                  <a:schemeClr val="lt1"/>
                </a:solidFill>
                <a:effectLst>
                  <a:outerShdw blurRad="76200" dist="76200" dir="5400000" algn="ctr" rotWithShape="0">
                    <a:schemeClr val="tx1"/>
                  </a:outerShdw>
                </a:effectLst>
              </a:rPr>
              <a:t>Helps first responders prepare for </a:t>
            </a:r>
          </a:p>
          <a:p>
            <a:pPr>
              <a:buClr>
                <a:schemeClr val="dk1"/>
              </a:buClr>
              <a:buSzPts val="1100"/>
            </a:pPr>
            <a:r>
              <a:rPr lang="en-US" sz="1800" b="1" dirty="0">
                <a:solidFill>
                  <a:schemeClr val="lt1"/>
                </a:solidFill>
                <a:effectLst>
                  <a:outerShdw blurRad="76200" dist="76200" dir="5400000" algn="ctr" rotWithShape="0">
                    <a:schemeClr val="tx1"/>
                  </a:outerShdw>
                </a:effectLst>
              </a:rPr>
              <a:t>and respond to chemical emergencies</a:t>
            </a:r>
          </a:p>
          <a:p>
            <a:pPr>
              <a:buClr>
                <a:schemeClr val="dk1"/>
              </a:buClr>
              <a:buSzPts val="1100"/>
            </a:pPr>
            <a:r>
              <a:rPr lang="en-US" sz="1800" b="1" dirty="0">
                <a:solidFill>
                  <a:schemeClr val="lt1"/>
                </a:solidFill>
                <a:effectLst>
                  <a:outerShdw blurRad="76200" dist="76200" dir="5400000" algn="ctr" rotWithShape="0">
                    <a:schemeClr val="tx1"/>
                  </a:outerShdw>
                </a:effectLst>
              </a:rPr>
              <a:t> </a:t>
            </a:r>
          </a:p>
          <a:p>
            <a:pPr marL="457200" indent="-342900">
              <a:lnSpc>
                <a:spcPct val="115000"/>
              </a:lnSpc>
              <a:buClr>
                <a:schemeClr val="lt1"/>
              </a:buClr>
              <a:buSzPts val="1800"/>
              <a:buFont typeface="Arial"/>
              <a:buChar char="●"/>
            </a:pPr>
            <a:r>
              <a:rPr lang="en-US" sz="1800" b="1" dirty="0">
                <a:solidFill>
                  <a:schemeClr val="lt1"/>
                </a:solidFill>
                <a:effectLst>
                  <a:outerShdw blurRad="76200" dist="76200" dir="5400000" algn="ctr" rotWithShape="0">
                    <a:schemeClr val="tx1"/>
                  </a:outerShdw>
                </a:effectLst>
              </a:rPr>
              <a:t>Vital response recommendations</a:t>
            </a:r>
          </a:p>
          <a:p>
            <a:pPr marL="457200" indent="-342900">
              <a:lnSpc>
                <a:spcPct val="115000"/>
              </a:lnSpc>
              <a:buClr>
                <a:schemeClr val="lt1"/>
              </a:buClr>
              <a:buSzPts val="1800"/>
              <a:buFont typeface="Arial"/>
              <a:buChar char="●"/>
            </a:pPr>
            <a:r>
              <a:rPr lang="en-US" sz="1800" b="1" dirty="0">
                <a:ln w="9525">
                  <a:noFill/>
                </a:ln>
                <a:solidFill>
                  <a:schemeClr val="lt1"/>
                </a:solidFill>
                <a:effectLst>
                  <a:outerShdw blurRad="76200" dist="76200" dir="5400000" algn="ctr" rotWithShape="0">
                    <a:schemeClr val="tx1"/>
                  </a:outerShdw>
                </a:effectLst>
              </a:rPr>
              <a:t>Background info on hazardous chemicals</a:t>
            </a:r>
          </a:p>
          <a:p>
            <a:pPr marL="457200" indent="-342900">
              <a:lnSpc>
                <a:spcPct val="115000"/>
              </a:lnSpc>
              <a:buClr>
                <a:schemeClr val="lt1"/>
              </a:buClr>
              <a:buSzPts val="1800"/>
              <a:buFont typeface="Arial"/>
              <a:buChar char="●"/>
            </a:pPr>
            <a:r>
              <a:rPr lang="en-US" sz="1800" b="1" dirty="0">
                <a:solidFill>
                  <a:schemeClr val="lt1"/>
                </a:solidFill>
                <a:effectLst>
                  <a:outerShdw blurRad="76200" dist="76200" dir="5400000" algn="ctr" rotWithShape="0">
                    <a:schemeClr val="tx1"/>
                  </a:outerShdw>
                </a:effectLst>
              </a:rPr>
              <a:t>Hazard predictions from mixing chemicals</a:t>
            </a:r>
          </a:p>
          <a:p>
            <a:pPr marL="457200" indent="-342900">
              <a:lnSpc>
                <a:spcPct val="115000"/>
              </a:lnSpc>
              <a:buClr>
                <a:schemeClr val="lt1"/>
              </a:buClr>
              <a:buSzPts val="1800"/>
              <a:buFont typeface="Arial"/>
              <a:buChar char="●"/>
            </a:pPr>
            <a:r>
              <a:rPr lang="en-US" sz="1800" b="1" dirty="0">
                <a:solidFill>
                  <a:schemeClr val="lt1"/>
                </a:solidFill>
                <a:effectLst>
                  <a:outerShdw blurRad="76200" dist="76200" dir="5400000" algn="ctr" rotWithShape="0">
                    <a:schemeClr val="tx1"/>
                  </a:outerShdw>
                </a:effectLst>
              </a:rPr>
              <a:t>Threat area estimates from toxic chemical cloud, fire, or explosion </a:t>
            </a:r>
            <a:endParaRPr lang="en-US" sz="1800" b="1" dirty="0">
              <a:solidFill>
                <a:srgbClr val="C7EE3F"/>
              </a:solidFill>
              <a:effectLst>
                <a:outerShdw blurRad="76200" dist="76200" dir="5400000" algn="ctr" rotWithShape="0">
                  <a:schemeClr val="tx1"/>
                </a:outerShdw>
              </a:effectLst>
            </a:endParaRPr>
          </a:p>
          <a:p>
            <a:pPr marL="457200">
              <a:lnSpc>
                <a:spcPct val="115000"/>
              </a:lnSpc>
              <a:buClr>
                <a:schemeClr val="dk1"/>
              </a:buClr>
              <a:buSzPts val="1100"/>
            </a:pPr>
            <a:endParaRPr lang="en-US" sz="1800" b="1" dirty="0">
              <a:solidFill>
                <a:schemeClr val="lt1"/>
              </a:solidFill>
            </a:endParaRPr>
          </a:p>
          <a:p>
            <a:pPr>
              <a:lnSpc>
                <a:spcPct val="115000"/>
              </a:lnSpc>
              <a:buClr>
                <a:schemeClr val="dk1"/>
              </a:buClr>
              <a:buSzPts val="1100"/>
            </a:pPr>
            <a:endParaRPr lang="en-US" sz="1800" b="1" dirty="0">
              <a:solidFill>
                <a:schemeClr val="lt1"/>
              </a:solidFill>
            </a:endParaRPr>
          </a:p>
          <a:p>
            <a:pPr>
              <a:spcBef>
                <a:spcPts val="1000"/>
              </a:spcBef>
            </a:pPr>
            <a:endParaRPr lang="en-US" sz="1800" b="1" dirty="0"/>
          </a:p>
        </p:txBody>
      </p:sp>
    </p:spTree>
    <p:extLst>
      <p:ext uri="{BB962C8B-B14F-4D97-AF65-F5344CB8AC3E}">
        <p14:creationId xmlns:p14="http://schemas.microsoft.com/office/powerpoint/2010/main" val="248148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2" name="Rectangle 1">
            <a:extLst>
              <a:ext uri="{FF2B5EF4-FFF2-40B4-BE49-F238E27FC236}">
                <a16:creationId xmlns:a16="http://schemas.microsoft.com/office/drawing/2014/main" id="{D778C8F9-CA33-477E-905E-22132102FD4F}"/>
              </a:ext>
            </a:extLst>
          </p:cNvPr>
          <p:cNvSpPr/>
          <p:nvPr/>
        </p:nvSpPr>
        <p:spPr>
          <a:xfrm>
            <a:off x="7792278" y="5557962"/>
            <a:ext cx="3267986" cy="1176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44;p7">
            <a:extLst>
              <a:ext uri="{FF2B5EF4-FFF2-40B4-BE49-F238E27FC236}">
                <a16:creationId xmlns:a16="http://schemas.microsoft.com/office/drawing/2014/main" id="{8FA2AF10-2224-4BEF-AE9A-DCB024529A3C}"/>
              </a:ext>
            </a:extLst>
          </p:cNvPr>
          <p:cNvSpPr txBox="1">
            <a:spLocks noGrp="1"/>
          </p:cNvSpPr>
          <p:nvPr>
            <p:ph type="title"/>
          </p:nvPr>
        </p:nvSpPr>
        <p:spPr>
          <a:xfrm>
            <a:off x="0" y="974725"/>
            <a:ext cx="12192000" cy="1325700"/>
          </a:xfrm>
          <a:prstGeom prst="rect">
            <a:avLst/>
          </a:prstGeom>
        </p:spPr>
        <p:txBody>
          <a:bodyPr spcFirstLastPara="1" wrap="square" lIns="91425" tIns="45700" rIns="91425" bIns="45700" anchor="t" anchorCtr="0">
            <a:noAutofit/>
          </a:bodyPr>
          <a:lstStyle/>
          <a:p>
            <a:pPr lvl="0" algn="ctr"/>
            <a:r>
              <a:rPr lang="en-US" dirty="0"/>
              <a:t>CAMEO</a:t>
            </a:r>
            <a:r>
              <a:rPr lang="en-US" sz="2800" baseline="60000" dirty="0"/>
              <a:t>®</a:t>
            </a:r>
            <a:r>
              <a:rPr lang="en-US" dirty="0"/>
              <a:t> Software Suite</a:t>
            </a:r>
            <a:endParaRPr dirty="0"/>
          </a:p>
        </p:txBody>
      </p:sp>
      <p:grpSp>
        <p:nvGrpSpPr>
          <p:cNvPr id="4" name="Group 30">
            <a:extLst>
              <a:ext uri="{FF2B5EF4-FFF2-40B4-BE49-F238E27FC236}">
                <a16:creationId xmlns:a16="http://schemas.microsoft.com/office/drawing/2014/main" id="{489D1CA3-085C-4EE9-ACFC-BC2474E09501}"/>
              </a:ext>
            </a:extLst>
          </p:cNvPr>
          <p:cNvGrpSpPr>
            <a:grpSpLocks/>
          </p:cNvGrpSpPr>
          <p:nvPr/>
        </p:nvGrpSpPr>
        <p:grpSpPr bwMode="auto">
          <a:xfrm>
            <a:off x="1756399" y="2101668"/>
            <a:ext cx="8264525" cy="3190875"/>
            <a:chOff x="422275" y="2071928"/>
            <a:chExt cx="8264525" cy="3190814"/>
          </a:xfrm>
        </p:grpSpPr>
        <p:cxnSp>
          <p:nvCxnSpPr>
            <p:cNvPr id="5" name="Straight Arrow Connector 4">
              <a:extLst>
                <a:ext uri="{FF2B5EF4-FFF2-40B4-BE49-F238E27FC236}">
                  <a16:creationId xmlns:a16="http://schemas.microsoft.com/office/drawing/2014/main" id="{2AA549C2-52C2-47A8-A7A9-0606E480876A}"/>
                </a:ext>
              </a:extLst>
            </p:cNvPr>
            <p:cNvCxnSpPr/>
            <p:nvPr/>
          </p:nvCxnSpPr>
          <p:spPr bwMode="auto">
            <a:xfrm>
              <a:off x="4613275" y="3170537"/>
              <a:ext cx="0" cy="777860"/>
            </a:xfrm>
            <a:prstGeom prst="straightConnector1">
              <a:avLst/>
            </a:prstGeom>
            <a:ln w="38100">
              <a:solidFill>
                <a:srgbClr val="0F547E"/>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10978DF-6F1E-4C3E-B6BA-DF43C95B0DCA}"/>
                </a:ext>
              </a:extLst>
            </p:cNvPr>
            <p:cNvCxnSpPr/>
            <p:nvPr/>
          </p:nvCxnSpPr>
          <p:spPr bwMode="auto">
            <a:xfrm flipH="1">
              <a:off x="3013075" y="3018140"/>
              <a:ext cx="990600" cy="1004869"/>
            </a:xfrm>
            <a:prstGeom prst="straightConnector1">
              <a:avLst/>
            </a:prstGeom>
            <a:ln w="38100">
              <a:solidFill>
                <a:srgbClr val="0F547E"/>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DD19293-905A-49ED-AE6D-D63E89DB6F6C}"/>
                </a:ext>
              </a:extLst>
            </p:cNvPr>
            <p:cNvCxnSpPr/>
            <p:nvPr/>
          </p:nvCxnSpPr>
          <p:spPr bwMode="auto">
            <a:xfrm>
              <a:off x="5302250" y="3018140"/>
              <a:ext cx="750888" cy="741349"/>
            </a:xfrm>
            <a:prstGeom prst="straightConnector1">
              <a:avLst/>
            </a:prstGeom>
            <a:ln w="38100">
              <a:solidFill>
                <a:srgbClr val="0F547E"/>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6C71156-0C3D-450A-A1A1-F7C85D50644A}"/>
                </a:ext>
              </a:extLst>
            </p:cNvPr>
            <p:cNvCxnSpPr/>
            <p:nvPr/>
          </p:nvCxnSpPr>
          <p:spPr bwMode="auto">
            <a:xfrm flipH="1">
              <a:off x="1641475" y="2724378"/>
              <a:ext cx="2049463" cy="1233464"/>
            </a:xfrm>
            <a:prstGeom prst="straightConnector1">
              <a:avLst/>
            </a:prstGeom>
            <a:ln w="38100">
              <a:solidFill>
                <a:srgbClr val="0F547E"/>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B1A0C5-0857-4392-AED5-3CADB93F43A9}"/>
                </a:ext>
              </a:extLst>
            </p:cNvPr>
            <p:cNvCxnSpPr/>
            <p:nvPr/>
          </p:nvCxnSpPr>
          <p:spPr bwMode="auto">
            <a:xfrm>
              <a:off x="5603875" y="2713346"/>
              <a:ext cx="2057400" cy="1233464"/>
            </a:xfrm>
            <a:prstGeom prst="straightConnector1">
              <a:avLst/>
            </a:prstGeom>
            <a:ln w="38100">
              <a:solidFill>
                <a:srgbClr val="0F547E"/>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19">
              <a:extLst>
                <a:ext uri="{FF2B5EF4-FFF2-40B4-BE49-F238E27FC236}">
                  <a16:creationId xmlns:a16="http://schemas.microsoft.com/office/drawing/2014/main" id="{F89B7776-11E4-42C4-A6D7-69E0EAE049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8710" y="2071928"/>
              <a:ext cx="1339570" cy="87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1">
              <a:extLst>
                <a:ext uri="{FF2B5EF4-FFF2-40B4-BE49-F238E27FC236}">
                  <a16:creationId xmlns:a16="http://schemas.microsoft.com/office/drawing/2014/main" id="{41AC2C22-2106-4BF7-9DCE-A590A438E2FB}"/>
                </a:ext>
              </a:extLst>
            </p:cNvPr>
            <p:cNvGrpSpPr>
              <a:grpSpLocks/>
            </p:cNvGrpSpPr>
            <p:nvPr/>
          </p:nvGrpSpPr>
          <p:grpSpPr bwMode="auto">
            <a:xfrm>
              <a:off x="422275" y="3858376"/>
              <a:ext cx="1524006" cy="1387654"/>
              <a:chOff x="422275" y="3858376"/>
              <a:chExt cx="1524006" cy="1387654"/>
            </a:xfrm>
          </p:grpSpPr>
          <p:sp>
            <p:nvSpPr>
              <p:cNvPr id="24" name="Text Box 23">
                <a:extLst>
                  <a:ext uri="{FF2B5EF4-FFF2-40B4-BE49-F238E27FC236}">
                    <a16:creationId xmlns:a16="http://schemas.microsoft.com/office/drawing/2014/main" id="{31DF0D11-846F-4F6A-98F2-32F171B8809B}"/>
                  </a:ext>
                </a:extLst>
              </p:cNvPr>
              <p:cNvSpPr txBox="1">
                <a:spLocks noChangeArrowheads="1"/>
              </p:cNvSpPr>
              <p:nvPr/>
            </p:nvSpPr>
            <p:spPr bwMode="auto">
              <a:xfrm>
                <a:off x="422275" y="3858376"/>
                <a:ext cx="1524006" cy="58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dirty="0">
                    <a:solidFill>
                      <a:srgbClr val="0F547E"/>
                    </a:solidFill>
                    <a:latin typeface="Arial" panose="020B0604020202020204" pitchFamily="34" charset="0"/>
                  </a:rPr>
                  <a:t>CAMEO Chemicals</a:t>
                </a:r>
              </a:p>
            </p:txBody>
          </p:sp>
          <p:pic>
            <p:nvPicPr>
              <p:cNvPr id="25" name="Picture 20">
                <a:extLst>
                  <a:ext uri="{FF2B5EF4-FFF2-40B4-BE49-F238E27FC236}">
                    <a16:creationId xmlns:a16="http://schemas.microsoft.com/office/drawing/2014/main" id="{1C34ABBB-8673-4E58-A733-E36D76386F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691" y="4433045"/>
                <a:ext cx="812985" cy="81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3">
              <a:extLst>
                <a:ext uri="{FF2B5EF4-FFF2-40B4-BE49-F238E27FC236}">
                  <a16:creationId xmlns:a16="http://schemas.microsoft.com/office/drawing/2014/main" id="{3CCCE529-D092-4DDF-ABCF-E0C89E002035}"/>
                </a:ext>
              </a:extLst>
            </p:cNvPr>
            <p:cNvGrpSpPr>
              <a:grpSpLocks/>
            </p:cNvGrpSpPr>
            <p:nvPr/>
          </p:nvGrpSpPr>
          <p:grpSpPr bwMode="auto">
            <a:xfrm>
              <a:off x="2472063" y="4115506"/>
              <a:ext cx="1173168" cy="1139373"/>
              <a:chOff x="2472063" y="4115506"/>
              <a:chExt cx="1173168" cy="1139373"/>
            </a:xfrm>
          </p:grpSpPr>
          <p:sp>
            <p:nvSpPr>
              <p:cNvPr id="22" name="Text Box 22">
                <a:extLst>
                  <a:ext uri="{FF2B5EF4-FFF2-40B4-BE49-F238E27FC236}">
                    <a16:creationId xmlns:a16="http://schemas.microsoft.com/office/drawing/2014/main" id="{68DBE1F3-C0FE-451C-96DF-CDFB1E4AC704}"/>
                  </a:ext>
                </a:extLst>
              </p:cNvPr>
              <p:cNvSpPr txBox="1">
                <a:spLocks noChangeArrowheads="1"/>
              </p:cNvSpPr>
              <p:nvPr/>
            </p:nvSpPr>
            <p:spPr bwMode="auto">
              <a:xfrm>
                <a:off x="2472063" y="4115506"/>
                <a:ext cx="1173168" cy="33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dirty="0">
                    <a:solidFill>
                      <a:srgbClr val="0F547E"/>
                    </a:solidFill>
                    <a:latin typeface="Arial" panose="020B0604020202020204" pitchFamily="34" charset="0"/>
                  </a:rPr>
                  <a:t> ALOHA</a:t>
                </a:r>
                <a:r>
                  <a:rPr lang="en-US" altLang="en-US" sz="1600" b="1" baseline="40000" dirty="0">
                    <a:solidFill>
                      <a:srgbClr val="0F547E"/>
                    </a:solidFill>
                    <a:latin typeface="Arial" panose="020B0604020202020204" pitchFamily="34" charset="0"/>
                  </a:rPr>
                  <a:t>®</a:t>
                </a:r>
              </a:p>
            </p:txBody>
          </p:sp>
          <p:pic>
            <p:nvPicPr>
              <p:cNvPr id="23" name="Picture 22">
                <a:extLst>
                  <a:ext uri="{FF2B5EF4-FFF2-40B4-BE49-F238E27FC236}">
                    <a16:creationId xmlns:a16="http://schemas.microsoft.com/office/drawing/2014/main" id="{7A57CA8C-B456-43A6-BAD6-77CC8746B5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80391" y="4437286"/>
                <a:ext cx="817593" cy="81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5">
              <a:extLst>
                <a:ext uri="{FF2B5EF4-FFF2-40B4-BE49-F238E27FC236}">
                  <a16:creationId xmlns:a16="http://schemas.microsoft.com/office/drawing/2014/main" id="{DE7D1CF5-CA07-4B2F-B59F-A4BACDCB7793}"/>
                </a:ext>
              </a:extLst>
            </p:cNvPr>
            <p:cNvGrpSpPr>
              <a:grpSpLocks/>
            </p:cNvGrpSpPr>
            <p:nvPr/>
          </p:nvGrpSpPr>
          <p:grpSpPr bwMode="auto">
            <a:xfrm>
              <a:off x="4083078" y="4121854"/>
              <a:ext cx="1327122" cy="1128933"/>
              <a:chOff x="4083078" y="4121854"/>
              <a:chExt cx="1327122" cy="1128933"/>
            </a:xfrm>
          </p:grpSpPr>
          <p:sp>
            <p:nvSpPr>
              <p:cNvPr id="20" name="Text Box 28">
                <a:extLst>
                  <a:ext uri="{FF2B5EF4-FFF2-40B4-BE49-F238E27FC236}">
                    <a16:creationId xmlns:a16="http://schemas.microsoft.com/office/drawing/2014/main" id="{DAD70FBD-747C-4EBE-A549-88C4EDDFE737}"/>
                  </a:ext>
                </a:extLst>
              </p:cNvPr>
              <p:cNvSpPr txBox="1">
                <a:spLocks noChangeArrowheads="1"/>
              </p:cNvSpPr>
              <p:nvPr/>
            </p:nvSpPr>
            <p:spPr bwMode="auto">
              <a:xfrm>
                <a:off x="4083078" y="4121854"/>
                <a:ext cx="1327122" cy="33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dirty="0">
                    <a:solidFill>
                      <a:srgbClr val="0F547E"/>
                    </a:solidFill>
                    <a:latin typeface="Arial" panose="020B0604020202020204" pitchFamily="34" charset="0"/>
                  </a:rPr>
                  <a:t>MARPLOT</a:t>
                </a:r>
                <a:r>
                  <a:rPr lang="en-US" altLang="en-US" sz="1600" b="1" baseline="40000" dirty="0">
                    <a:solidFill>
                      <a:srgbClr val="0F547E"/>
                    </a:solidFill>
                    <a:latin typeface="Arial" panose="020B0604020202020204" pitchFamily="34" charset="0"/>
                  </a:rPr>
                  <a:t> ®</a:t>
                </a:r>
                <a:endParaRPr lang="en-US" altLang="en-US" sz="1600" b="1" dirty="0">
                  <a:solidFill>
                    <a:srgbClr val="0F547E"/>
                  </a:solidFill>
                  <a:latin typeface="Arial" panose="020B0604020202020204" pitchFamily="34" charset="0"/>
                </a:endParaRPr>
              </a:p>
            </p:txBody>
          </p:sp>
          <p:pic>
            <p:nvPicPr>
              <p:cNvPr id="21" name="Picture 24">
                <a:extLst>
                  <a:ext uri="{FF2B5EF4-FFF2-40B4-BE49-F238E27FC236}">
                    <a16:creationId xmlns:a16="http://schemas.microsoft.com/office/drawing/2014/main" id="{4AA75A7C-B7C3-4316-AB97-1933C5AC560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76217" y="4436065"/>
                <a:ext cx="814722" cy="81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7">
              <a:extLst>
                <a:ext uri="{FF2B5EF4-FFF2-40B4-BE49-F238E27FC236}">
                  <a16:creationId xmlns:a16="http://schemas.microsoft.com/office/drawing/2014/main" id="{4C6C7217-FB05-41BC-924C-44F9E8350BE9}"/>
                </a:ext>
              </a:extLst>
            </p:cNvPr>
            <p:cNvGrpSpPr>
              <a:grpSpLocks/>
            </p:cNvGrpSpPr>
            <p:nvPr/>
          </p:nvGrpSpPr>
          <p:grpSpPr bwMode="auto">
            <a:xfrm>
              <a:off x="5715000" y="3835032"/>
              <a:ext cx="1451702" cy="1425346"/>
              <a:chOff x="5715000" y="3835032"/>
              <a:chExt cx="1451702" cy="1425346"/>
            </a:xfrm>
          </p:grpSpPr>
          <p:sp>
            <p:nvSpPr>
              <p:cNvPr id="18" name="Text Box 28">
                <a:extLst>
                  <a:ext uri="{FF2B5EF4-FFF2-40B4-BE49-F238E27FC236}">
                    <a16:creationId xmlns:a16="http://schemas.microsoft.com/office/drawing/2014/main" id="{3073A25B-8C13-4ECE-9478-432477569110}"/>
                  </a:ext>
                </a:extLst>
              </p:cNvPr>
              <p:cNvSpPr txBox="1">
                <a:spLocks noChangeArrowheads="1"/>
              </p:cNvSpPr>
              <p:nvPr/>
            </p:nvSpPr>
            <p:spPr bwMode="auto">
              <a:xfrm>
                <a:off x="5715000" y="3835032"/>
                <a:ext cx="1451702" cy="58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dirty="0">
                    <a:solidFill>
                      <a:srgbClr val="0F547E"/>
                    </a:solidFill>
                    <a:latin typeface="Arial" panose="020B0604020202020204" pitchFamily="34" charset="0"/>
                  </a:rPr>
                  <a:t>CAMEO Data Manager</a:t>
                </a:r>
              </a:p>
            </p:txBody>
          </p:sp>
          <p:pic>
            <p:nvPicPr>
              <p:cNvPr id="19" name="Picture 26">
                <a:extLst>
                  <a:ext uri="{FF2B5EF4-FFF2-40B4-BE49-F238E27FC236}">
                    <a16:creationId xmlns:a16="http://schemas.microsoft.com/office/drawing/2014/main" id="{95B7CB0C-BED9-44A7-B233-3BBB286B032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53547" y="4434972"/>
                <a:ext cx="825406" cy="82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9">
              <a:extLst>
                <a:ext uri="{FF2B5EF4-FFF2-40B4-BE49-F238E27FC236}">
                  <a16:creationId xmlns:a16="http://schemas.microsoft.com/office/drawing/2014/main" id="{660A0D9A-2CD1-4861-8208-12901B58D0A9}"/>
                </a:ext>
              </a:extLst>
            </p:cNvPr>
            <p:cNvGrpSpPr>
              <a:grpSpLocks/>
            </p:cNvGrpSpPr>
            <p:nvPr/>
          </p:nvGrpSpPr>
          <p:grpSpPr bwMode="auto">
            <a:xfrm>
              <a:off x="7619996" y="3858373"/>
              <a:ext cx="1066804" cy="1404369"/>
              <a:chOff x="7619996" y="3858373"/>
              <a:chExt cx="1066804" cy="1404369"/>
            </a:xfrm>
          </p:grpSpPr>
          <p:sp>
            <p:nvSpPr>
              <p:cNvPr id="16" name="Text Box 28">
                <a:extLst>
                  <a:ext uri="{FF2B5EF4-FFF2-40B4-BE49-F238E27FC236}">
                    <a16:creationId xmlns:a16="http://schemas.microsoft.com/office/drawing/2014/main" id="{72276AD5-DDEE-4617-90C7-FB1DD092B3BC}"/>
                  </a:ext>
                </a:extLst>
              </p:cNvPr>
              <p:cNvSpPr txBox="1">
                <a:spLocks noChangeArrowheads="1"/>
              </p:cNvSpPr>
              <p:nvPr/>
            </p:nvSpPr>
            <p:spPr bwMode="auto">
              <a:xfrm>
                <a:off x="7619996" y="3858373"/>
                <a:ext cx="1066804" cy="5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a:solidFill>
                      <a:srgbClr val="0F547E"/>
                    </a:solidFill>
                    <a:latin typeface="Arial" panose="020B0604020202020204" pitchFamily="34" charset="0"/>
                  </a:rPr>
                  <a:t>  Tier2    Submit</a:t>
                </a:r>
                <a:r>
                  <a:rPr lang="en-US" altLang="en-US" sz="1400" b="1" dirty="0">
                    <a:solidFill>
                      <a:srgbClr val="0F547E"/>
                    </a:solidFill>
                    <a:latin typeface="Arial" panose="020B0604020202020204" pitchFamily="34" charset="0"/>
                  </a:rPr>
                  <a:t>™</a:t>
                </a:r>
              </a:p>
            </p:txBody>
          </p:sp>
          <p:pic>
            <p:nvPicPr>
              <p:cNvPr id="17" name="Picture 28">
                <a:extLst>
                  <a:ext uri="{FF2B5EF4-FFF2-40B4-BE49-F238E27FC236}">
                    <a16:creationId xmlns:a16="http://schemas.microsoft.com/office/drawing/2014/main" id="{BBCEAC37-219B-4BC3-83C2-2BE6A089802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71572" y="4442796"/>
                <a:ext cx="819946" cy="8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6" name="Group 25">
            <a:extLst>
              <a:ext uri="{FF2B5EF4-FFF2-40B4-BE49-F238E27FC236}">
                <a16:creationId xmlns:a16="http://schemas.microsoft.com/office/drawing/2014/main" id="{C1534622-0065-47C6-B905-E4BB12AB2301}"/>
              </a:ext>
            </a:extLst>
          </p:cNvPr>
          <p:cNvGrpSpPr/>
          <p:nvPr/>
        </p:nvGrpSpPr>
        <p:grpSpPr>
          <a:xfrm>
            <a:off x="1551320" y="5874936"/>
            <a:ext cx="8902598" cy="584775"/>
            <a:chOff x="870509" y="5654642"/>
            <a:chExt cx="8902598" cy="1001712"/>
          </a:xfrm>
        </p:grpSpPr>
        <p:sp>
          <p:nvSpPr>
            <p:cNvPr id="27" name="Rounded Rectangle 34">
              <a:extLst>
                <a:ext uri="{FF2B5EF4-FFF2-40B4-BE49-F238E27FC236}">
                  <a16:creationId xmlns:a16="http://schemas.microsoft.com/office/drawing/2014/main" id="{B6E1B405-DEFD-4333-A4BE-C23B78A0A6B8}"/>
                </a:ext>
              </a:extLst>
            </p:cNvPr>
            <p:cNvSpPr/>
            <p:nvPr/>
          </p:nvSpPr>
          <p:spPr bwMode="auto">
            <a:xfrm>
              <a:off x="870509" y="5654642"/>
              <a:ext cx="8902598" cy="1001712"/>
            </a:xfrm>
            <a:prstGeom prst="roundRect">
              <a:avLst/>
            </a:prstGeom>
            <a:solidFill>
              <a:schemeClr val="bg1"/>
            </a:solidFill>
            <a:ln>
              <a:solidFill>
                <a:srgbClr val="0F54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TextBox 27">
              <a:extLst>
                <a:ext uri="{FF2B5EF4-FFF2-40B4-BE49-F238E27FC236}">
                  <a16:creationId xmlns:a16="http://schemas.microsoft.com/office/drawing/2014/main" id="{B5D5439F-981B-4BF5-84C1-3F37A5A4E864}"/>
                </a:ext>
              </a:extLst>
            </p:cNvPr>
            <p:cNvSpPr txBox="1"/>
            <p:nvPr/>
          </p:nvSpPr>
          <p:spPr bwMode="auto">
            <a:xfrm>
              <a:off x="989980" y="5873363"/>
              <a:ext cx="8663655" cy="49244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en-US" sz="1700" b="1" dirty="0">
                  <a:solidFill>
                    <a:srgbClr val="0F547E"/>
                  </a:solidFill>
                  <a:latin typeface="Arial" panose="020B0604020202020204" pitchFamily="34" charset="0"/>
                  <a:cs typeface="Arial" panose="020B0604020202020204" pitchFamily="34" charset="0"/>
                </a:rPr>
                <a:t>250,000 downloads</a:t>
              </a:r>
              <a:r>
                <a:rPr lang="en-US" sz="1700" b="1" dirty="0">
                  <a:solidFill>
                    <a:srgbClr val="0099CC"/>
                  </a:solidFill>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and </a:t>
              </a:r>
              <a:r>
                <a:rPr lang="en-US" sz="1700" b="1" dirty="0">
                  <a:solidFill>
                    <a:srgbClr val="0F547E"/>
                  </a:solidFill>
                  <a:latin typeface="Arial" panose="020B0604020202020204" pitchFamily="34" charset="0"/>
                  <a:cs typeface="Arial" panose="020B0604020202020204" pitchFamily="34" charset="0"/>
                </a:rPr>
                <a:t>3.5 million page views</a:t>
              </a:r>
              <a:r>
                <a:rPr lang="en-US" sz="1700" b="1" dirty="0">
                  <a:solidFill>
                    <a:srgbClr val="0099CC"/>
                  </a:solidFill>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(on CAMEO Chemicals site) annually</a:t>
              </a:r>
            </a:p>
            <a:p>
              <a:pPr algn="ctr" eaLnBrk="1" hangingPunct="1">
                <a:defRPr/>
              </a:pPr>
              <a:endParaRPr lang="en-US" sz="900" dirty="0">
                <a:latin typeface="Arial" panose="020B0604020202020204" pitchFamily="34" charset="0"/>
                <a:cs typeface="Arial" panose="020B0604020202020204" pitchFamily="34" charset="0"/>
              </a:endParaRPr>
            </a:p>
          </p:txBody>
        </p:sp>
      </p:grpSp>
      <p:sp>
        <p:nvSpPr>
          <p:cNvPr id="29" name="TextBox 21">
            <a:extLst>
              <a:ext uri="{FF2B5EF4-FFF2-40B4-BE49-F238E27FC236}">
                <a16:creationId xmlns:a16="http://schemas.microsoft.com/office/drawing/2014/main" id="{57A83CDB-8A30-4FF7-B801-A3FDC07FD6C2}"/>
              </a:ext>
            </a:extLst>
          </p:cNvPr>
          <p:cNvSpPr txBox="1">
            <a:spLocks noChangeArrowheads="1"/>
          </p:cNvSpPr>
          <p:nvPr/>
        </p:nvSpPr>
        <p:spPr bwMode="auto">
          <a:xfrm>
            <a:off x="3869219" y="1540668"/>
            <a:ext cx="5597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cs typeface="Arial" panose="020B0604020202020204" pitchFamily="34" charset="0"/>
              </a:rPr>
              <a:t>Developed jointly by NOAA and EPA for 35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AF1BC3-A118-4876-A415-40A4EB95C967}"/>
              </a:ext>
            </a:extLst>
          </p:cNvPr>
          <p:cNvSpPr/>
          <p:nvPr/>
        </p:nvSpPr>
        <p:spPr>
          <a:xfrm>
            <a:off x="7792278" y="5781621"/>
            <a:ext cx="3267986" cy="953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F33511D-30FD-44EF-B580-0A0D95EEF32F}"/>
              </a:ext>
            </a:extLst>
          </p:cNvPr>
          <p:cNvSpPr>
            <a:spLocks noGrp="1"/>
          </p:cNvSpPr>
          <p:nvPr>
            <p:ph type="title"/>
          </p:nvPr>
        </p:nvSpPr>
        <p:spPr>
          <a:xfrm>
            <a:off x="0" y="974725"/>
            <a:ext cx="12192000" cy="1325700"/>
          </a:xfrm>
        </p:spPr>
        <p:txBody>
          <a:bodyPr/>
          <a:lstStyle/>
          <a:p>
            <a:pPr algn="ctr"/>
            <a:r>
              <a:rPr lang="en-US" dirty="0"/>
              <a:t>CAMEO Suite Uses</a:t>
            </a:r>
          </a:p>
        </p:txBody>
      </p:sp>
      <p:grpSp>
        <p:nvGrpSpPr>
          <p:cNvPr id="4" name="Group 3">
            <a:extLst>
              <a:ext uri="{FF2B5EF4-FFF2-40B4-BE49-F238E27FC236}">
                <a16:creationId xmlns:a16="http://schemas.microsoft.com/office/drawing/2014/main" id="{201A7EEA-A258-4A9E-9397-FBFA59539293}"/>
              </a:ext>
            </a:extLst>
          </p:cNvPr>
          <p:cNvGrpSpPr/>
          <p:nvPr/>
        </p:nvGrpSpPr>
        <p:grpSpPr>
          <a:xfrm>
            <a:off x="4240527" y="1820103"/>
            <a:ext cx="3710945" cy="3943938"/>
            <a:chOff x="4123747" y="1755961"/>
            <a:chExt cx="3710945" cy="3943938"/>
          </a:xfrm>
        </p:grpSpPr>
        <p:pic>
          <p:nvPicPr>
            <p:cNvPr id="5" name="Picture 4" descr="Photo: Several rail cars partially submerged in a creek.">
              <a:extLst>
                <a:ext uri="{FF2B5EF4-FFF2-40B4-BE49-F238E27FC236}">
                  <a16:creationId xmlns:a16="http://schemas.microsoft.com/office/drawing/2014/main" id="{FE5E2C8C-D351-4855-B478-D84F971F1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093" y="1755961"/>
              <a:ext cx="3292255" cy="3291527"/>
            </a:xfrm>
            <a:prstGeom prst="roundRect">
              <a:avLst>
                <a:gd name="adj" fmla="val 4167"/>
              </a:avLst>
            </a:prstGeom>
            <a:solidFill>
              <a:srgbClr val="FFFFFF"/>
            </a:solidFill>
            <a:ln w="28575" cap="sq">
              <a:solidFill>
                <a:srgbClr val="0F547E"/>
              </a:solidFill>
              <a:miter lim="800000"/>
            </a:ln>
            <a:effectLst/>
          </p:spPr>
        </p:pic>
        <p:sp>
          <p:nvSpPr>
            <p:cNvPr id="6" name="TextBox 14">
              <a:extLst>
                <a:ext uri="{FF2B5EF4-FFF2-40B4-BE49-F238E27FC236}">
                  <a16:creationId xmlns:a16="http://schemas.microsoft.com/office/drawing/2014/main" id="{E349C882-9C2E-41EC-AE53-581B5CC77D4E}"/>
                </a:ext>
              </a:extLst>
            </p:cNvPr>
            <p:cNvSpPr txBox="1">
              <a:spLocks noChangeArrowheads="1"/>
            </p:cNvSpPr>
            <p:nvPr/>
          </p:nvSpPr>
          <p:spPr bwMode="auto">
            <a:xfrm>
              <a:off x="4123747" y="5161290"/>
              <a:ext cx="371094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rgbClr val="000000"/>
                  </a:solidFill>
                  <a:latin typeface="Arial" panose="020B0604020202020204" pitchFamily="34" charset="0"/>
                  <a:cs typeface="Arial" panose="020B0604020202020204" pitchFamily="34" charset="0"/>
                </a:rPr>
                <a:t>Train derailment, New Jersey, 2012 </a:t>
              </a:r>
              <a:endParaRPr lang="en-US" altLang="en-US" sz="1000" dirty="0">
                <a:solidFill>
                  <a:srgbClr val="000000"/>
                </a:solidFill>
                <a:latin typeface="Arial" panose="020B0604020202020204" pitchFamily="34" charset="0"/>
                <a:cs typeface="Arial" panose="020B0604020202020204" pitchFamily="34" charset="0"/>
              </a:endParaRPr>
            </a:p>
            <a:p>
              <a:pPr algn="ctr" eaLnBrk="1" hangingPunct="1">
                <a:spcBef>
                  <a:spcPts val="600"/>
                </a:spcBef>
                <a:buFontTx/>
                <a:buNone/>
              </a:pPr>
              <a:r>
                <a:rPr lang="en-US" altLang="en-US" sz="1000" dirty="0">
                  <a:solidFill>
                    <a:srgbClr val="000000"/>
                  </a:solidFill>
                  <a:latin typeface="Arial" panose="020B0604020202020204" pitchFamily="34" charset="0"/>
                  <a:cs typeface="Arial" panose="020B0604020202020204" pitchFamily="34" charset="0"/>
                </a:rPr>
                <a:t>(Photo: NOAA)</a:t>
              </a:r>
            </a:p>
          </p:txBody>
        </p:sp>
      </p:grpSp>
      <p:grpSp>
        <p:nvGrpSpPr>
          <p:cNvPr id="7" name="Group 6">
            <a:extLst>
              <a:ext uri="{FF2B5EF4-FFF2-40B4-BE49-F238E27FC236}">
                <a16:creationId xmlns:a16="http://schemas.microsoft.com/office/drawing/2014/main" id="{5712EE96-A9DE-44D4-B480-6906581D8DB1}"/>
              </a:ext>
            </a:extLst>
          </p:cNvPr>
          <p:cNvGrpSpPr/>
          <p:nvPr/>
        </p:nvGrpSpPr>
        <p:grpSpPr>
          <a:xfrm>
            <a:off x="8081441" y="1820103"/>
            <a:ext cx="3689771" cy="3943696"/>
            <a:chOff x="7964662" y="1759480"/>
            <a:chExt cx="3689771" cy="3943696"/>
          </a:xfrm>
        </p:grpSpPr>
        <p:pic>
          <p:nvPicPr>
            <p:cNvPr id="8" name="Picture 11" descr="Aerial view of tornado damage to downtown West Liberty, Kentucky.">
              <a:extLst>
                <a:ext uri="{FF2B5EF4-FFF2-40B4-BE49-F238E27FC236}">
                  <a16:creationId xmlns:a16="http://schemas.microsoft.com/office/drawing/2014/main" id="{E80039F9-D28D-49A8-A1EC-51C8504931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80"/>
            <a:stretch/>
          </p:blipFill>
          <p:spPr bwMode="auto">
            <a:xfrm>
              <a:off x="8122185" y="1759480"/>
              <a:ext cx="3291527" cy="3291285"/>
            </a:xfrm>
            <a:prstGeom prst="roundRect">
              <a:avLst>
                <a:gd name="adj" fmla="val 4167"/>
              </a:avLst>
            </a:prstGeom>
            <a:solidFill>
              <a:srgbClr val="FFFFFF"/>
            </a:solidFill>
            <a:ln w="28575" cap="sq">
              <a:solidFill>
                <a:srgbClr val="0F547E"/>
              </a:solidFill>
              <a:miter lim="800000"/>
            </a:ln>
            <a:effectLst/>
          </p:spPr>
        </p:pic>
        <p:sp>
          <p:nvSpPr>
            <p:cNvPr id="9" name="TextBox 15">
              <a:extLst>
                <a:ext uri="{FF2B5EF4-FFF2-40B4-BE49-F238E27FC236}">
                  <a16:creationId xmlns:a16="http://schemas.microsoft.com/office/drawing/2014/main" id="{3E48F9F2-C8A6-4842-83D2-7FBC2E3E0CA6}"/>
                </a:ext>
              </a:extLst>
            </p:cNvPr>
            <p:cNvSpPr txBox="1">
              <a:spLocks noChangeArrowheads="1"/>
            </p:cNvSpPr>
            <p:nvPr/>
          </p:nvSpPr>
          <p:spPr bwMode="auto">
            <a:xfrm>
              <a:off x="7964662" y="5164567"/>
              <a:ext cx="368977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rgbClr val="000000"/>
                  </a:solidFill>
                  <a:latin typeface="Arial" panose="020B0604020202020204" pitchFamily="34" charset="0"/>
                  <a:cs typeface="Arial" panose="020B0604020202020204" pitchFamily="34" charset="0"/>
                </a:rPr>
                <a:t>Tornado damage, Kentucky, 2012 </a:t>
              </a:r>
            </a:p>
            <a:p>
              <a:pPr algn="ctr" eaLnBrk="1" hangingPunct="1">
                <a:spcBef>
                  <a:spcPts val="600"/>
                </a:spcBef>
                <a:buFontTx/>
                <a:buNone/>
              </a:pPr>
              <a:r>
                <a:rPr lang="en-US" altLang="en-US" sz="1000" dirty="0">
                  <a:solidFill>
                    <a:srgbClr val="000000"/>
                  </a:solidFill>
                  <a:latin typeface="Arial" panose="020B0604020202020204" pitchFamily="34" charset="0"/>
                  <a:cs typeface="Arial" panose="020B0604020202020204" pitchFamily="34" charset="0"/>
                </a:rPr>
                <a:t>(Photo: NOAA)</a:t>
              </a:r>
            </a:p>
          </p:txBody>
        </p:sp>
      </p:grpSp>
      <p:grpSp>
        <p:nvGrpSpPr>
          <p:cNvPr id="10" name="Group 9">
            <a:extLst>
              <a:ext uri="{FF2B5EF4-FFF2-40B4-BE49-F238E27FC236}">
                <a16:creationId xmlns:a16="http://schemas.microsoft.com/office/drawing/2014/main" id="{E6CB7017-C97F-423A-AA60-C7D7F595C0A4}"/>
              </a:ext>
            </a:extLst>
          </p:cNvPr>
          <p:cNvGrpSpPr/>
          <p:nvPr/>
        </p:nvGrpSpPr>
        <p:grpSpPr>
          <a:xfrm>
            <a:off x="2666999" y="6037294"/>
            <a:ext cx="6858000" cy="457200"/>
            <a:chOff x="2667000" y="6176282"/>
            <a:chExt cx="6858000" cy="457200"/>
          </a:xfrm>
        </p:grpSpPr>
        <p:sp>
          <p:nvSpPr>
            <p:cNvPr id="11" name="Rounded Rectangle 19">
              <a:extLst>
                <a:ext uri="{FF2B5EF4-FFF2-40B4-BE49-F238E27FC236}">
                  <a16:creationId xmlns:a16="http://schemas.microsoft.com/office/drawing/2014/main" id="{9908930B-351A-40EA-8033-A13376782FA1}"/>
                </a:ext>
              </a:extLst>
            </p:cNvPr>
            <p:cNvSpPr/>
            <p:nvPr/>
          </p:nvSpPr>
          <p:spPr bwMode="auto">
            <a:xfrm>
              <a:off x="2667000" y="6176282"/>
              <a:ext cx="6858000" cy="457200"/>
            </a:xfrm>
            <a:prstGeom prst="roundRect">
              <a:avLst/>
            </a:prstGeom>
            <a:solidFill>
              <a:schemeClr val="bg1"/>
            </a:solidFill>
            <a:ln>
              <a:solidFill>
                <a:srgbClr val="0F54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TextBox 11">
              <a:extLst>
                <a:ext uri="{FF2B5EF4-FFF2-40B4-BE49-F238E27FC236}">
                  <a16:creationId xmlns:a16="http://schemas.microsoft.com/office/drawing/2014/main" id="{6DDDBD69-E68E-46E0-80EC-987CF672E063}"/>
                </a:ext>
              </a:extLst>
            </p:cNvPr>
            <p:cNvSpPr txBox="1"/>
            <p:nvPr/>
          </p:nvSpPr>
          <p:spPr bwMode="auto">
            <a:xfrm>
              <a:off x="2998788" y="6228670"/>
              <a:ext cx="6192837" cy="3524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spcAft>
                  <a:spcPts val="0"/>
                </a:spcAft>
                <a:defRPr/>
              </a:pPr>
              <a:r>
                <a:rPr lang="en-US" altLang="en-US" sz="1700" b="1" dirty="0">
                  <a:solidFill>
                    <a:srgbClr val="0F547E"/>
                  </a:solidFill>
                  <a:latin typeface="Arial" panose="020B0604020202020204" pitchFamily="34" charset="0"/>
                  <a:cs typeface="Arial" panose="020B0604020202020204" pitchFamily="34" charset="0"/>
                </a:rPr>
                <a:t>To prepare for and respond to chemical emergencies</a:t>
              </a:r>
            </a:p>
          </p:txBody>
        </p:sp>
      </p:grpSp>
      <p:grpSp>
        <p:nvGrpSpPr>
          <p:cNvPr id="13" name="Group 12">
            <a:extLst>
              <a:ext uri="{FF2B5EF4-FFF2-40B4-BE49-F238E27FC236}">
                <a16:creationId xmlns:a16="http://schemas.microsoft.com/office/drawing/2014/main" id="{E4CFB782-7F9C-45F7-8FAF-2CDF48F0EFB7}"/>
              </a:ext>
            </a:extLst>
          </p:cNvPr>
          <p:cNvGrpSpPr/>
          <p:nvPr/>
        </p:nvGrpSpPr>
        <p:grpSpPr>
          <a:xfrm>
            <a:off x="474195" y="1820103"/>
            <a:ext cx="3552195" cy="3961518"/>
            <a:chOff x="357416" y="1783236"/>
            <a:chExt cx="3552195" cy="3961518"/>
          </a:xfrm>
        </p:grpSpPr>
        <p:sp>
          <p:nvSpPr>
            <p:cNvPr id="14" name="TextBox 2">
              <a:extLst>
                <a:ext uri="{FF2B5EF4-FFF2-40B4-BE49-F238E27FC236}">
                  <a16:creationId xmlns:a16="http://schemas.microsoft.com/office/drawing/2014/main" id="{0D2FA85E-8157-48B1-9113-CEA9A8854F7D}"/>
                </a:ext>
              </a:extLst>
            </p:cNvPr>
            <p:cNvSpPr txBox="1">
              <a:spLocks noChangeArrowheads="1"/>
            </p:cNvSpPr>
            <p:nvPr/>
          </p:nvSpPr>
          <p:spPr bwMode="auto">
            <a:xfrm>
              <a:off x="357416" y="5206145"/>
              <a:ext cx="355219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buFontTx/>
                <a:buNone/>
              </a:pPr>
              <a:r>
                <a:rPr lang="en-US" altLang="en-US" sz="1400" dirty="0">
                  <a:solidFill>
                    <a:srgbClr val="000000"/>
                  </a:solidFill>
                  <a:latin typeface="Arial" panose="020B0604020202020204" pitchFamily="34" charset="0"/>
                  <a:cs typeface="Arial" panose="020B0604020202020204" pitchFamily="34" charset="0"/>
                </a:rPr>
                <a:t>Fertilizer plant explosion, Louisiana, 2013 </a:t>
              </a:r>
            </a:p>
            <a:p>
              <a:pPr algn="ctr" eaLnBrk="1" hangingPunct="1">
                <a:spcBef>
                  <a:spcPts val="600"/>
                </a:spcBef>
                <a:buFontTx/>
                <a:buNone/>
              </a:pPr>
              <a:r>
                <a:rPr lang="en-US" altLang="en-US" sz="1000" dirty="0">
                  <a:solidFill>
                    <a:srgbClr val="000000"/>
                  </a:solidFill>
                  <a:latin typeface="Arial" panose="020B0604020202020204" pitchFamily="34" charset="0"/>
                  <a:cs typeface="Arial" panose="020B0604020202020204" pitchFamily="34" charset="0"/>
                </a:rPr>
                <a:t>(Photo: U.S. Chemical Safety Board)</a:t>
              </a:r>
            </a:p>
          </p:txBody>
        </p:sp>
        <p:pic>
          <p:nvPicPr>
            <p:cNvPr id="15" name="Picture 14">
              <a:extLst>
                <a:ext uri="{FF2B5EF4-FFF2-40B4-BE49-F238E27FC236}">
                  <a16:creationId xmlns:a16="http://schemas.microsoft.com/office/drawing/2014/main" id="{9D1D0560-7DB0-4190-BC55-34445B59D592}"/>
                </a:ext>
              </a:extLst>
            </p:cNvPr>
            <p:cNvPicPr>
              <a:picLocks noChangeAspect="1" noChangeArrowheads="1"/>
            </p:cNvPicPr>
            <p:nvPr/>
          </p:nvPicPr>
          <p:blipFill>
            <a:blip r:embed="rId5"/>
            <a:stretch>
              <a:fillRect/>
            </a:stretch>
          </p:blipFill>
          <p:spPr bwMode="auto">
            <a:xfrm>
              <a:off x="544729" y="1783236"/>
              <a:ext cx="3291527" cy="3291527"/>
            </a:xfrm>
            <a:prstGeom prst="roundRect">
              <a:avLst>
                <a:gd name="adj" fmla="val 4167"/>
              </a:avLst>
            </a:prstGeom>
            <a:solidFill>
              <a:srgbClr val="FFFFFF"/>
            </a:solidFill>
            <a:ln w="28575" cap="sq">
              <a:solidFill>
                <a:srgbClr val="0F547E"/>
              </a:solidFill>
              <a:miter lim="800000"/>
            </a:ln>
            <a:effectLst/>
          </p:spPr>
        </p:pic>
      </p:grpSp>
    </p:spTree>
    <p:extLst>
      <p:ext uri="{BB962C8B-B14F-4D97-AF65-F5344CB8AC3E}">
        <p14:creationId xmlns:p14="http://schemas.microsoft.com/office/powerpoint/2010/main" val="315003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8B3F-929B-43C2-A59D-8376168E8BE1}"/>
              </a:ext>
            </a:extLst>
          </p:cNvPr>
          <p:cNvSpPr>
            <a:spLocks noGrp="1"/>
          </p:cNvSpPr>
          <p:nvPr>
            <p:ph type="title"/>
          </p:nvPr>
        </p:nvSpPr>
        <p:spPr/>
        <p:txBody>
          <a:bodyPr/>
          <a:lstStyle/>
          <a:p>
            <a:r>
              <a:rPr lang="en-US" dirty="0"/>
              <a:t>CAMEO’s Last Year in Review</a:t>
            </a:r>
          </a:p>
        </p:txBody>
      </p:sp>
      <p:sp>
        <p:nvSpPr>
          <p:cNvPr id="3" name="Content Placeholder 2">
            <a:extLst>
              <a:ext uri="{FF2B5EF4-FFF2-40B4-BE49-F238E27FC236}">
                <a16:creationId xmlns:a16="http://schemas.microsoft.com/office/drawing/2014/main" id="{B39CFF4B-6670-4C24-94A7-649CD7FBAE14}"/>
              </a:ext>
            </a:extLst>
          </p:cNvPr>
          <p:cNvSpPr txBox="1">
            <a:spLocks/>
          </p:cNvSpPr>
          <p:nvPr/>
        </p:nvSpPr>
        <p:spPr>
          <a:xfrm>
            <a:off x="685800" y="1889125"/>
            <a:ext cx="6991004" cy="4359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April 2022: </a:t>
            </a:r>
            <a:r>
              <a:rPr lang="en-US" altLang="en-US" sz="2200" dirty="0">
                <a:latin typeface="Arial" panose="020B0604020202020204" pitchFamily="34" charset="0"/>
                <a:cs typeface="Arial" panose="020B0604020202020204" pitchFamily="34" charset="0"/>
              </a:rPr>
              <a:t>CAMEO Chemicals 2.8.0</a:t>
            </a:r>
          </a:p>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November 2022: </a:t>
            </a:r>
            <a:r>
              <a:rPr lang="en-US" altLang="en-US" sz="2200" dirty="0">
                <a:latin typeface="Arial" panose="020B0604020202020204" pitchFamily="34" charset="0"/>
                <a:cs typeface="Arial" panose="020B0604020202020204" pitchFamily="34" charset="0"/>
              </a:rPr>
              <a:t>CAMEO Data Manager 4.2.0 and Tier2 Submit 2022</a:t>
            </a:r>
          </a:p>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January 2023: </a:t>
            </a:r>
            <a:r>
              <a:rPr lang="en-US" altLang="en-US" sz="2200" dirty="0">
                <a:latin typeface="Arial" panose="020B0604020202020204" pitchFamily="34" charset="0"/>
                <a:cs typeface="Arial" panose="020B0604020202020204" pitchFamily="34" charset="0"/>
              </a:rPr>
              <a:t>Tier2 Submit 2022 “rev 1”</a:t>
            </a:r>
          </a:p>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Winter 2022/2023: </a:t>
            </a:r>
            <a:r>
              <a:rPr lang="en-US" altLang="en-US" sz="2200" dirty="0">
                <a:latin typeface="Arial" panose="020B0604020202020204" pitchFamily="34" charset="0"/>
                <a:cs typeface="Arial" panose="020B0604020202020204" pitchFamily="34" charset="0"/>
              </a:rPr>
              <a:t>MARPLOT third-party tool patches</a:t>
            </a:r>
          </a:p>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Ongoing:</a:t>
            </a:r>
            <a:r>
              <a:rPr lang="en-US" altLang="en-US" sz="2200" dirty="0">
                <a:latin typeface="Arial" panose="020B0604020202020204" pitchFamily="34" charset="0"/>
                <a:cs typeface="Arial" panose="020B0604020202020204" pitchFamily="34" charset="0"/>
              </a:rPr>
              <a:t> Prep work for the 2023 releases</a:t>
            </a:r>
            <a:endParaRPr lang="en-US" altLang="en-US" sz="22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8861B87-3935-417A-BC54-39D89E6A61F9}"/>
              </a:ext>
            </a:extLst>
          </p:cNvPr>
          <p:cNvPicPr>
            <a:picLocks noChangeAspect="1"/>
          </p:cNvPicPr>
          <p:nvPr/>
        </p:nvPicPr>
        <p:blipFill>
          <a:blip r:embed="rId3"/>
          <a:stretch>
            <a:fillRect/>
          </a:stretch>
        </p:blipFill>
        <p:spPr>
          <a:xfrm>
            <a:off x="8129626" y="2007423"/>
            <a:ext cx="2768079" cy="3875852"/>
          </a:xfrm>
          <a:prstGeom prst="rect">
            <a:avLst/>
          </a:prstGeom>
        </p:spPr>
      </p:pic>
    </p:spTree>
    <p:extLst>
      <p:ext uri="{BB962C8B-B14F-4D97-AF65-F5344CB8AC3E}">
        <p14:creationId xmlns:p14="http://schemas.microsoft.com/office/powerpoint/2010/main" val="418265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2E0B9D-9D89-401C-A809-5AD194C97AFB}"/>
              </a:ext>
            </a:extLst>
          </p:cNvPr>
          <p:cNvSpPr/>
          <p:nvPr/>
        </p:nvSpPr>
        <p:spPr>
          <a:xfrm>
            <a:off x="7792278" y="5781621"/>
            <a:ext cx="3267986" cy="953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D7E0EB-5891-4803-9C8D-74A26083B506}"/>
              </a:ext>
            </a:extLst>
          </p:cNvPr>
          <p:cNvSpPr>
            <a:spLocks noGrp="1"/>
          </p:cNvSpPr>
          <p:nvPr>
            <p:ph type="title"/>
          </p:nvPr>
        </p:nvSpPr>
        <p:spPr/>
        <p:txBody>
          <a:bodyPr/>
          <a:lstStyle/>
          <a:p>
            <a:r>
              <a:rPr lang="en-US" dirty="0"/>
              <a:t>What’s Coming Next?</a:t>
            </a:r>
          </a:p>
        </p:txBody>
      </p:sp>
      <p:sp>
        <p:nvSpPr>
          <p:cNvPr id="3" name="Content Placeholder 2">
            <a:extLst>
              <a:ext uri="{FF2B5EF4-FFF2-40B4-BE49-F238E27FC236}">
                <a16:creationId xmlns:a16="http://schemas.microsoft.com/office/drawing/2014/main" id="{3F964751-816B-4432-8F17-2281012EEDC4}"/>
              </a:ext>
            </a:extLst>
          </p:cNvPr>
          <p:cNvSpPr txBox="1">
            <a:spLocks/>
          </p:cNvSpPr>
          <p:nvPr/>
        </p:nvSpPr>
        <p:spPr>
          <a:xfrm>
            <a:off x="685800" y="1889125"/>
            <a:ext cx="6272940" cy="4359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Early Summer 2023: </a:t>
            </a:r>
            <a:r>
              <a:rPr lang="en-US" altLang="en-US" sz="2200" dirty="0">
                <a:latin typeface="Arial" panose="020B0604020202020204" pitchFamily="34" charset="0"/>
                <a:cs typeface="Arial" panose="020B0604020202020204" pitchFamily="34" charset="0"/>
              </a:rPr>
              <a:t>Opportunity for states, tribes, and territories to request any “state” field changes for the fall releases</a:t>
            </a:r>
          </a:p>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Summer 2023:</a:t>
            </a:r>
            <a:r>
              <a:rPr lang="en-US" altLang="en-US" sz="2200" dirty="0">
                <a:latin typeface="Arial" panose="020B0604020202020204" pitchFamily="34" charset="0"/>
                <a:cs typeface="Arial" panose="020B0604020202020204" pitchFamily="34" charset="0"/>
              </a:rPr>
              <a:t> ALOHA 6.0.0 and CAMEO Chemicals 3.0.0</a:t>
            </a:r>
          </a:p>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November 2023:</a:t>
            </a:r>
            <a:r>
              <a:rPr lang="en-US" altLang="en-US" sz="2200" dirty="0">
                <a:latin typeface="Arial" panose="020B0604020202020204" pitchFamily="34" charset="0"/>
                <a:cs typeface="Arial" panose="020B0604020202020204" pitchFamily="34" charset="0"/>
              </a:rPr>
              <a:t> Tier2 Submit 2023 and CAMEO Data Manager 4.3.0</a:t>
            </a:r>
          </a:p>
          <a:p>
            <a:pPr marL="342900" indent="-342900">
              <a:spcAft>
                <a:spcPts val="2400"/>
              </a:spcAft>
              <a:buClr>
                <a:srgbClr val="0F547E"/>
              </a:buClr>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Winter 2023/2024:</a:t>
            </a:r>
            <a:r>
              <a:rPr lang="en-US" altLang="en-US" sz="2200" dirty="0">
                <a:latin typeface="Arial" panose="020B0604020202020204" pitchFamily="34" charset="0"/>
                <a:cs typeface="Arial" panose="020B0604020202020204" pitchFamily="34" charset="0"/>
              </a:rPr>
              <a:t> MARPLOT (version TBD)</a:t>
            </a:r>
            <a:endParaRPr lang="en-US" altLang="en-US" sz="2200" b="1" dirty="0">
              <a:latin typeface="Arial" panose="020B0604020202020204" pitchFamily="34" charset="0"/>
              <a:cs typeface="Arial" panose="020B0604020202020204" pitchFamily="34" charset="0"/>
            </a:endParaRPr>
          </a:p>
        </p:txBody>
      </p:sp>
      <p:pic>
        <p:nvPicPr>
          <p:cNvPr id="6" name="Picture 1">
            <a:extLst>
              <a:ext uri="{FF2B5EF4-FFF2-40B4-BE49-F238E27FC236}">
                <a16:creationId xmlns:a16="http://schemas.microsoft.com/office/drawing/2014/main" id="{1C3C5E87-5F4E-461F-AE5F-D760BFE86AAD}"/>
              </a:ext>
            </a:extLst>
          </p:cNvPr>
          <p:cNvPicPr>
            <a:picLocks noChangeAspect="1"/>
          </p:cNvPicPr>
          <p:nvPr/>
        </p:nvPicPr>
        <p:blipFill>
          <a:blip r:embed="rId3">
            <a:extLst>
              <a:ext uri="{28A0092B-C50C-407E-A947-70E740481C1C}">
                <a14:useLocalDpi xmlns:a14="http://schemas.microsoft.com/office/drawing/2010/main" val="0"/>
              </a:ext>
            </a:extLst>
          </a:blip>
          <a:srcRect l="39999" r="17693"/>
          <a:stretch>
            <a:fillRect/>
          </a:stretch>
        </p:blipFill>
        <p:spPr bwMode="auto">
          <a:xfrm>
            <a:off x="7331527" y="1637575"/>
            <a:ext cx="3048000" cy="48029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6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07CB54-2451-4449-B9A8-3089A2716D4A}"/>
              </a:ext>
            </a:extLst>
          </p:cNvPr>
          <p:cNvSpPr/>
          <p:nvPr/>
        </p:nvSpPr>
        <p:spPr>
          <a:xfrm>
            <a:off x="11068216" y="5478651"/>
            <a:ext cx="1004964" cy="125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092720-DBDC-4A89-9522-9C12AA57C34C}"/>
              </a:ext>
            </a:extLst>
          </p:cNvPr>
          <p:cNvSpPr/>
          <p:nvPr/>
        </p:nvSpPr>
        <p:spPr>
          <a:xfrm>
            <a:off x="7800230" y="6018164"/>
            <a:ext cx="3267986" cy="638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349CE58-CC21-4B4B-99DE-6ECA2BBF65DD}"/>
              </a:ext>
            </a:extLst>
          </p:cNvPr>
          <p:cNvSpPr>
            <a:spLocks noGrp="1"/>
          </p:cNvSpPr>
          <p:nvPr>
            <p:ph type="title"/>
          </p:nvPr>
        </p:nvSpPr>
        <p:spPr>
          <a:xfrm>
            <a:off x="1663485" y="2400570"/>
            <a:ext cx="8601559" cy="1884712"/>
          </a:xfrm>
        </p:spPr>
        <p:txBody>
          <a:bodyPr/>
          <a:lstStyle/>
          <a:p>
            <a:pPr algn="ctr">
              <a:lnSpc>
                <a:spcPct val="150000"/>
              </a:lnSpc>
            </a:pPr>
            <a:r>
              <a:rPr lang="en-US" sz="4400" dirty="0"/>
              <a:t>ALOHA 6.0.0 Sneak Peek &amp; Feedback Opportunity</a:t>
            </a:r>
          </a:p>
        </p:txBody>
      </p:sp>
    </p:spTree>
    <p:extLst>
      <p:ext uri="{BB962C8B-B14F-4D97-AF65-F5344CB8AC3E}">
        <p14:creationId xmlns:p14="http://schemas.microsoft.com/office/powerpoint/2010/main" val="315298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07CB54-2451-4449-B9A8-3089A2716D4A}"/>
              </a:ext>
            </a:extLst>
          </p:cNvPr>
          <p:cNvSpPr/>
          <p:nvPr/>
        </p:nvSpPr>
        <p:spPr>
          <a:xfrm>
            <a:off x="11068216" y="5478651"/>
            <a:ext cx="1004964" cy="125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092720-DBDC-4A89-9522-9C12AA57C34C}"/>
              </a:ext>
            </a:extLst>
          </p:cNvPr>
          <p:cNvSpPr/>
          <p:nvPr/>
        </p:nvSpPr>
        <p:spPr>
          <a:xfrm>
            <a:off x="7800230" y="6018164"/>
            <a:ext cx="3267986" cy="638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A6FF1A54-C173-460D-A8BA-A7B6CACD9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97" y="1500407"/>
            <a:ext cx="4643243" cy="4218467"/>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21A20CDF-6671-400E-B7FB-81D563FC4B88}"/>
              </a:ext>
            </a:extLst>
          </p:cNvPr>
          <p:cNvSpPr/>
          <p:nvPr/>
        </p:nvSpPr>
        <p:spPr>
          <a:xfrm>
            <a:off x="4988675" y="2974209"/>
            <a:ext cx="1007390" cy="635431"/>
          </a:xfrm>
          <a:prstGeom prst="rightArrow">
            <a:avLst/>
          </a:prstGeom>
          <a:solidFill>
            <a:srgbClr val="198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D945B862-2CAA-4055-84EC-516EA53B1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57967"/>
            <a:ext cx="5971983" cy="547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6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07CB54-2451-4449-B9A8-3089A2716D4A}"/>
              </a:ext>
            </a:extLst>
          </p:cNvPr>
          <p:cNvSpPr/>
          <p:nvPr/>
        </p:nvSpPr>
        <p:spPr>
          <a:xfrm>
            <a:off x="11068216" y="5478651"/>
            <a:ext cx="1004964" cy="125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092720-DBDC-4A89-9522-9C12AA57C34C}"/>
              </a:ext>
            </a:extLst>
          </p:cNvPr>
          <p:cNvSpPr/>
          <p:nvPr/>
        </p:nvSpPr>
        <p:spPr>
          <a:xfrm>
            <a:off x="7800230" y="6018164"/>
            <a:ext cx="3267986" cy="638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1931F29-CF34-40D1-986E-3692B7ADA592}"/>
              </a:ext>
            </a:extLst>
          </p:cNvPr>
          <p:cNvPicPr>
            <a:picLocks noChangeAspect="1"/>
          </p:cNvPicPr>
          <p:nvPr/>
        </p:nvPicPr>
        <p:blipFill>
          <a:blip r:embed="rId3"/>
          <a:stretch>
            <a:fillRect/>
          </a:stretch>
        </p:blipFill>
        <p:spPr>
          <a:xfrm>
            <a:off x="409559" y="1077404"/>
            <a:ext cx="3429720" cy="2897911"/>
          </a:xfrm>
          <a:prstGeom prst="rect">
            <a:avLst/>
          </a:prstGeom>
        </p:spPr>
      </p:pic>
      <p:pic>
        <p:nvPicPr>
          <p:cNvPr id="10" name="Picture 9">
            <a:extLst>
              <a:ext uri="{FF2B5EF4-FFF2-40B4-BE49-F238E27FC236}">
                <a16:creationId xmlns:a16="http://schemas.microsoft.com/office/drawing/2014/main" id="{836C8748-D5DD-48DD-85F5-340DFEAB40A7}"/>
              </a:ext>
            </a:extLst>
          </p:cNvPr>
          <p:cNvPicPr>
            <a:picLocks noChangeAspect="1"/>
          </p:cNvPicPr>
          <p:nvPr/>
        </p:nvPicPr>
        <p:blipFill>
          <a:blip r:embed="rId4"/>
          <a:stretch>
            <a:fillRect/>
          </a:stretch>
        </p:blipFill>
        <p:spPr>
          <a:xfrm>
            <a:off x="1123784" y="3645479"/>
            <a:ext cx="4187749" cy="2507348"/>
          </a:xfrm>
          <a:prstGeom prst="rect">
            <a:avLst/>
          </a:prstGeom>
        </p:spPr>
      </p:pic>
      <p:sp>
        <p:nvSpPr>
          <p:cNvPr id="14" name="Arrow: Right 13">
            <a:extLst>
              <a:ext uri="{FF2B5EF4-FFF2-40B4-BE49-F238E27FC236}">
                <a16:creationId xmlns:a16="http://schemas.microsoft.com/office/drawing/2014/main" id="{21A20CDF-6671-400E-B7FB-81D563FC4B88}"/>
              </a:ext>
            </a:extLst>
          </p:cNvPr>
          <p:cNvSpPr/>
          <p:nvPr/>
        </p:nvSpPr>
        <p:spPr>
          <a:xfrm>
            <a:off x="4807838" y="2208643"/>
            <a:ext cx="1007390" cy="635431"/>
          </a:xfrm>
          <a:prstGeom prst="rightArrow">
            <a:avLst/>
          </a:prstGeom>
          <a:solidFill>
            <a:srgbClr val="198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4F019BD-6397-4DE6-8C60-4C314831BFD5}"/>
              </a:ext>
            </a:extLst>
          </p:cNvPr>
          <p:cNvPicPr>
            <a:picLocks noChangeAspect="1"/>
          </p:cNvPicPr>
          <p:nvPr/>
        </p:nvPicPr>
        <p:blipFill>
          <a:blip r:embed="rId5"/>
          <a:stretch>
            <a:fillRect/>
          </a:stretch>
        </p:blipFill>
        <p:spPr>
          <a:xfrm>
            <a:off x="6489908" y="876336"/>
            <a:ext cx="5186611" cy="5780596"/>
          </a:xfrm>
          <a:prstGeom prst="rect">
            <a:avLst/>
          </a:prstGeom>
        </p:spPr>
      </p:pic>
    </p:spTree>
    <p:extLst>
      <p:ext uri="{BB962C8B-B14F-4D97-AF65-F5344CB8AC3E}">
        <p14:creationId xmlns:p14="http://schemas.microsoft.com/office/powerpoint/2010/main" val="278835850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1113</Words>
  <Application>Microsoft Office PowerPoint</Application>
  <PresentationFormat>Widescreen</PresentationFormat>
  <Paragraphs>102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Cambria</vt:lpstr>
      <vt:lpstr>Oswald</vt:lpstr>
      <vt:lpstr>Arial</vt:lpstr>
      <vt:lpstr>Office Theme</vt:lpstr>
      <vt:lpstr>CAMEO® Software Suite Update</vt:lpstr>
      <vt:lpstr>CAMEO® Suite</vt:lpstr>
      <vt:lpstr>CAMEO® Software Suite</vt:lpstr>
      <vt:lpstr>CAMEO Suite Uses</vt:lpstr>
      <vt:lpstr>CAMEO’s Last Year in Review</vt:lpstr>
      <vt:lpstr>What’s Coming Next?</vt:lpstr>
      <vt:lpstr>ALOHA 6.0.0 Sneak Peek &amp; Feedback Opportunity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CAMEO® Software Suite Overview</dc:title>
  <cp:lastModifiedBy>Brianne Connolly</cp:lastModifiedBy>
  <cp:revision>27</cp:revision>
  <dcterms:modified xsi:type="dcterms:W3CDTF">2023-04-17T05:18:04Z</dcterms:modified>
</cp:coreProperties>
</file>